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92" r:id="rId2"/>
    <p:sldId id="294" r:id="rId3"/>
    <p:sldId id="299" r:id="rId4"/>
    <p:sldId id="300" r:id="rId5"/>
    <p:sldId id="296" r:id="rId6"/>
    <p:sldId id="301" r:id="rId7"/>
    <p:sldId id="303" r:id="rId8"/>
    <p:sldId id="323" r:id="rId9"/>
    <p:sldId id="297" r:id="rId10"/>
    <p:sldId id="325" r:id="rId11"/>
    <p:sldId id="324" r:id="rId12"/>
    <p:sldId id="336" r:id="rId13"/>
    <p:sldId id="337" r:id="rId14"/>
    <p:sldId id="326" r:id="rId15"/>
    <p:sldId id="339" r:id="rId16"/>
    <p:sldId id="340" r:id="rId17"/>
    <p:sldId id="343" r:id="rId18"/>
    <p:sldId id="342" r:id="rId19"/>
    <p:sldId id="338" r:id="rId20"/>
    <p:sldId id="345" r:id="rId21"/>
    <p:sldId id="329" r:id="rId22"/>
    <p:sldId id="346" r:id="rId23"/>
    <p:sldId id="347" r:id="rId24"/>
    <p:sldId id="328" r:id="rId25"/>
    <p:sldId id="298" r:id="rId26"/>
    <p:sldId id="330" r:id="rId27"/>
    <p:sldId id="353" r:id="rId28"/>
    <p:sldId id="334" r:id="rId29"/>
    <p:sldId id="335" r:id="rId30"/>
    <p:sldId id="349" r:id="rId31"/>
    <p:sldId id="332" r:id="rId32"/>
    <p:sldId id="350" r:id="rId33"/>
    <p:sldId id="352" r:id="rId34"/>
    <p:sldId id="333" r:id="rId35"/>
    <p:sldId id="351" r:id="rId36"/>
    <p:sldId id="344" r:id="rId37"/>
    <p:sldId id="354" r:id="rId38"/>
    <p:sldId id="355" r:id="rId39"/>
  </p:sldIdLst>
  <p:sldSz cx="9144000" cy="5143500" type="screen16x9"/>
  <p:notesSz cx="6858000" cy="9144000"/>
  <p:defaultTextStyle>
    <a:defPPr>
      <a:defRPr lang="en-US"/>
    </a:defPPr>
    <a:lvl1pPr marL="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9D0AEE-694A-4F40-83AA-23D38F1DC2C4}" v="57" dt="2020-03-05T17:35:32.625"/>
    <p1510:client id="{C5388CFD-B17E-A44D-B1CB-E72F50C5D44B}" v="62" dt="2020-03-05T17:41:54.5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71"/>
    <p:restoredTop sz="87132"/>
  </p:normalViewPr>
  <p:slideViewPr>
    <p:cSldViewPr snapToGrid="0" snapToObjects="1">
      <p:cViewPr>
        <p:scale>
          <a:sx n="100" d="100"/>
          <a:sy n="100" d="100"/>
        </p:scale>
        <p:origin x="608" y="63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83EBA6-C64D-764A-8F8C-160DC8331E67}" type="datetimeFigureOut">
              <a:rPr lang="en-US" smtClean="0"/>
              <a:t>8/8/20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086C4A-6C08-3A44-9021-BBC78DFEA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093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086C4A-6C08-3A44-9021-BBC78DFEAE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0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086C4A-6C08-3A44-9021-BBC78DFEAE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79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7EAE3-EAEE-764E-AAD1-7A1592AB86FA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72C8B-EB62-D54A-AB52-C5107C622D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977AB1-F15D-314A-9F5B-67C18C9CE64C}"/>
              </a:ext>
            </a:extLst>
          </p:cNvPr>
          <p:cNvSpPr/>
          <p:nvPr userDrawn="1"/>
        </p:nvSpPr>
        <p:spPr>
          <a:xfrm>
            <a:off x="7427626" y="4489554"/>
            <a:ext cx="1484026" cy="65394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7EAE3-EAEE-764E-AAD1-7A1592AB86FA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72C8B-EB62-D54A-AB52-C5107C622D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7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7EAE3-EAEE-764E-AAD1-7A1592AB86FA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72C8B-EB62-D54A-AB52-C5107C622D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AE60DA1-4821-1A42-9A6C-153D3F685A61}"/>
              </a:ext>
            </a:extLst>
          </p:cNvPr>
          <p:cNvSpPr/>
          <p:nvPr userDrawn="1"/>
        </p:nvSpPr>
        <p:spPr>
          <a:xfrm>
            <a:off x="7427626" y="4489554"/>
            <a:ext cx="1484026" cy="65394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7EAE3-EAEE-764E-AAD1-7A1592AB86FA}" type="datetimeFigureOut">
              <a:rPr lang="en-US" smtClean="0"/>
              <a:t>8/8/20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72C8B-EB62-D54A-AB52-C5107C622D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33A36AC-63AC-A64D-BBE1-569A7B147A43}"/>
              </a:ext>
            </a:extLst>
          </p:cNvPr>
          <p:cNvSpPr/>
          <p:nvPr userDrawn="1"/>
        </p:nvSpPr>
        <p:spPr>
          <a:xfrm>
            <a:off x="7427626" y="4489554"/>
            <a:ext cx="1484026" cy="65394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7EAE3-EAEE-764E-AAD1-7A1592AB86FA}" type="datetimeFigureOut">
              <a:rPr lang="en-US" smtClean="0"/>
              <a:t>8/8/20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72C8B-EB62-D54A-AB52-C5107C622D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DC66BAD-AEE8-E849-AFC9-8C084B01EF4C}"/>
              </a:ext>
            </a:extLst>
          </p:cNvPr>
          <p:cNvSpPr/>
          <p:nvPr userDrawn="1"/>
        </p:nvSpPr>
        <p:spPr>
          <a:xfrm>
            <a:off x="7427626" y="4489554"/>
            <a:ext cx="1484026" cy="65394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7EAE3-EAEE-764E-AAD1-7A1592AB86FA}" type="datetimeFigureOut">
              <a:rPr lang="en-US" smtClean="0"/>
              <a:t>8/8/20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72C8B-EB62-D54A-AB52-C5107C622D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93F81FE-5A73-DE40-9462-FC228EF4DE42}"/>
              </a:ext>
            </a:extLst>
          </p:cNvPr>
          <p:cNvSpPr/>
          <p:nvPr userDrawn="1"/>
        </p:nvSpPr>
        <p:spPr>
          <a:xfrm>
            <a:off x="7427626" y="4489554"/>
            <a:ext cx="1484026" cy="65394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7EAE3-EAEE-764E-AAD1-7A1592AB86FA}" type="datetimeFigureOut">
              <a:rPr lang="en-US" smtClean="0"/>
              <a:t>8/8/20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72C8B-EB62-D54A-AB52-C5107C622D9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2487"/>
            <a:ext cx="8229600" cy="7476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77EAE3-EAEE-764E-AAD1-7A1592AB86FA}" type="datetimeFigureOut">
              <a:rPr lang="en-US" smtClean="0"/>
              <a:t>8/8/20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72C8B-EB62-D54A-AB52-C5107C622D9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342892" rtl="0" eaLnBrk="1" latinLnBrk="0" hangingPunct="1">
        <a:spcBef>
          <a:spcPct val="0"/>
        </a:spcBef>
        <a:buNone/>
        <a:defRPr sz="27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257168" indent="-257168" algn="l" defTabSz="342892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Arial"/>
          <a:ea typeface="+mn-ea"/>
          <a:cs typeface="Arial"/>
        </a:defRPr>
      </a:lvl1pPr>
      <a:lvl2pPr marL="557199" indent="-214308" algn="l" defTabSz="342892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857228" indent="-171446" algn="l" defTabSz="342892" rtl="0" eaLnBrk="1" latinLnBrk="0" hangingPunct="1">
        <a:spcBef>
          <a:spcPct val="20000"/>
        </a:spcBef>
        <a:buFont typeface="Arial"/>
        <a:buChar char="•"/>
        <a:defRPr sz="1575" kern="1200">
          <a:solidFill>
            <a:schemeClr val="tx1"/>
          </a:solidFill>
          <a:latin typeface="Arial"/>
          <a:ea typeface="+mn-ea"/>
          <a:cs typeface="Arial"/>
        </a:defRPr>
      </a:lvl3pPr>
      <a:lvl4pPr marL="1200120" indent="-171446" algn="l" defTabSz="342892" rtl="0" eaLnBrk="1" latinLnBrk="0" hangingPunct="1">
        <a:spcBef>
          <a:spcPct val="20000"/>
        </a:spcBef>
        <a:buFont typeface="Arial"/>
        <a:buChar char="–"/>
        <a:defRPr sz="1350" kern="1200">
          <a:solidFill>
            <a:schemeClr val="tx1"/>
          </a:solidFill>
          <a:latin typeface="Arial"/>
          <a:ea typeface="+mn-ea"/>
          <a:cs typeface="Arial"/>
        </a:defRPr>
      </a:lvl4pPr>
      <a:lvl5pPr marL="1543012" indent="-171446" algn="l" defTabSz="342892" rtl="0" eaLnBrk="1" latinLnBrk="0" hangingPunct="1">
        <a:spcBef>
          <a:spcPct val="20000"/>
        </a:spcBef>
        <a:buFont typeface="Arial"/>
        <a:buChar char="»"/>
        <a:defRPr sz="1350" kern="1200">
          <a:solidFill>
            <a:schemeClr val="tx1"/>
          </a:solidFill>
          <a:latin typeface="Arial"/>
          <a:ea typeface="+mn-ea"/>
          <a:cs typeface="Arial"/>
        </a:defRPr>
      </a:lvl5pPr>
      <a:lvl6pPr marL="1885903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342892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1DAB3-F7B1-C24C-8AD5-9F1948666A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Geographic Direct Demand Model of Transit Ridership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1737FB-5B8F-4B46-91B1-F82D49C28A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Raven McKnight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08/11/2020</a:t>
            </a:r>
          </a:p>
        </p:txBody>
      </p:sp>
    </p:spTree>
    <p:extLst>
      <p:ext uri="{BB962C8B-B14F-4D97-AF65-F5344CB8AC3E}">
        <p14:creationId xmlns:p14="http://schemas.microsoft.com/office/powerpoint/2010/main" val="1957368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68897-F1EB-EE45-AD77-C10E13D7D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+mj-lt"/>
                <a:cs typeface="Calibri" panose="020F0502020204030204" pitchFamily="34" charset="0"/>
              </a:rPr>
              <a:t>Demographics						 Ridership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FF71F-3383-0C42-80E7-35F88622966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+mn-lt"/>
                <a:cs typeface="Calibri" panose="020F0502020204030204" pitchFamily="34" charset="0"/>
              </a:rPr>
              <a:t>2018 American Community Survey (ACS) 5 Year Estimates</a:t>
            </a:r>
          </a:p>
          <a:p>
            <a:r>
              <a:rPr lang="en-US" dirty="0">
                <a:latin typeface="+mn-lt"/>
                <a:cs typeface="Calibri" panose="020F0502020204030204" pitchFamily="34" charset="0"/>
              </a:rPr>
              <a:t>2017 Longitudinal Employee Household Dynamic Survey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14CCB-B09E-C04C-B378-B42D71D1C5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2018 Automatic Passenger Count (APC) 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Response variable Y: average number of weekday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boardings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per block group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CEB9C9F2-63F3-6444-9B78-754D9D0A8B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31" t="37477" r="2630" b="37945"/>
          <a:stretch/>
        </p:blipFill>
        <p:spPr>
          <a:xfrm>
            <a:off x="4800600" y="3120301"/>
            <a:ext cx="4038600" cy="164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825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86E8A-5D0E-FA42-855E-4C1417C6D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F19F1-8B47-044D-A8A8-E67FE2BF2B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96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37;p31">
            <a:extLst>
              <a:ext uri="{FF2B5EF4-FFF2-40B4-BE49-F238E27FC236}">
                <a16:creationId xmlns:a16="http://schemas.microsoft.com/office/drawing/2014/main" id="{85CB99B7-64B3-F047-9B1C-68CBD8E72B6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4916" y="692706"/>
            <a:ext cx="4419600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38;p31">
            <a:extLst>
              <a:ext uri="{FF2B5EF4-FFF2-40B4-BE49-F238E27FC236}">
                <a16:creationId xmlns:a16="http://schemas.microsoft.com/office/drawing/2014/main" id="{BA38FB1F-F60E-CA4B-8C6B-C653820D9CDD}"/>
              </a:ext>
            </a:extLst>
          </p:cNvPr>
          <p:cNvSpPr txBox="1">
            <a:spLocks/>
          </p:cNvSpPr>
          <p:nvPr/>
        </p:nvSpPr>
        <p:spPr>
          <a:xfrm>
            <a:off x="5071910" y="1422006"/>
            <a:ext cx="3112500" cy="91608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75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Font typeface="Arial"/>
              <a:buNone/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used for count data, or events occurring at a rate</a:t>
            </a:r>
          </a:p>
        </p:txBody>
      </p:sp>
    </p:spTree>
    <p:extLst>
      <p:ext uri="{BB962C8B-B14F-4D97-AF65-F5344CB8AC3E}">
        <p14:creationId xmlns:p14="http://schemas.microsoft.com/office/powerpoint/2010/main" val="3655841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254;p33">
            <a:extLst>
              <a:ext uri="{FF2B5EF4-FFF2-40B4-BE49-F238E27FC236}">
                <a16:creationId xmlns:a16="http://schemas.microsoft.com/office/drawing/2014/main" id="{FD62C251-5B44-3C48-B97E-C526E9D4A01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98131" y="615359"/>
            <a:ext cx="6547737" cy="436515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38;p31">
            <a:extLst>
              <a:ext uri="{FF2B5EF4-FFF2-40B4-BE49-F238E27FC236}">
                <a16:creationId xmlns:a16="http://schemas.microsoft.com/office/drawing/2014/main" id="{194F0BCA-8D0C-8C4B-9B16-6D8BFEC4148E}"/>
              </a:ext>
            </a:extLst>
          </p:cNvPr>
          <p:cNvSpPr txBox="1">
            <a:spLocks/>
          </p:cNvSpPr>
          <p:nvPr/>
        </p:nvSpPr>
        <p:spPr>
          <a:xfrm>
            <a:off x="5071910" y="1422006"/>
            <a:ext cx="1271017" cy="59198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75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Font typeface="Arial"/>
              <a:buNone/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Poisson</a:t>
            </a:r>
            <a:r>
              <a:rPr lang="en-US" sz="2000" i="1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83337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266;p34">
            <a:extLst>
              <a:ext uri="{FF2B5EF4-FFF2-40B4-BE49-F238E27FC236}">
                <a16:creationId xmlns:a16="http://schemas.microsoft.com/office/drawing/2014/main" id="{2C76E281-F65D-5A45-853F-B098293274A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1897" r="24007" b="67980"/>
          <a:stretch/>
        </p:blipFill>
        <p:spPr>
          <a:xfrm>
            <a:off x="2298024" y="821452"/>
            <a:ext cx="4547951" cy="7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67;p34">
            <a:extLst>
              <a:ext uri="{FF2B5EF4-FFF2-40B4-BE49-F238E27FC236}">
                <a16:creationId xmlns:a16="http://schemas.microsoft.com/office/drawing/2014/main" id="{46B74514-C3B8-FE4B-80B2-AADCFE2B6D7C}"/>
              </a:ext>
            </a:extLst>
          </p:cNvPr>
          <p:cNvSpPr/>
          <p:nvPr/>
        </p:nvSpPr>
        <p:spPr>
          <a:xfrm>
            <a:off x="2438449" y="865552"/>
            <a:ext cx="685800" cy="6798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" name="Google Shape;268;p34">
            <a:extLst>
              <a:ext uri="{FF2B5EF4-FFF2-40B4-BE49-F238E27FC236}">
                <a16:creationId xmlns:a16="http://schemas.microsoft.com/office/drawing/2014/main" id="{15AD7989-F65B-6A4A-B0BA-42EAC86282E5}"/>
              </a:ext>
            </a:extLst>
          </p:cNvPr>
          <p:cNvCxnSpPr/>
          <p:nvPr/>
        </p:nvCxnSpPr>
        <p:spPr>
          <a:xfrm rot="10800000" flipH="1">
            <a:off x="1857424" y="1713827"/>
            <a:ext cx="619200" cy="8193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" name="Google Shape;269;p34">
            <a:extLst>
              <a:ext uri="{FF2B5EF4-FFF2-40B4-BE49-F238E27FC236}">
                <a16:creationId xmlns:a16="http://schemas.microsoft.com/office/drawing/2014/main" id="{680404D2-1B6C-DC41-9836-CF4FAF4B2D27}"/>
              </a:ext>
            </a:extLst>
          </p:cNvPr>
          <p:cNvSpPr txBox="1">
            <a:spLocks noGrp="1"/>
          </p:cNvSpPr>
          <p:nvPr/>
        </p:nvSpPr>
        <p:spPr>
          <a:xfrm>
            <a:off x="349774" y="2542777"/>
            <a:ext cx="26505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tx1"/>
                </a:solidFill>
                <a:latin typeface="+mn-lt"/>
              </a:rPr>
              <a:t>ridership in block group </a:t>
            </a:r>
            <a:r>
              <a:rPr lang="en" sz="2100" i="1" dirty="0" err="1">
                <a:solidFill>
                  <a:schemeClr val="tx1"/>
                </a:solidFill>
                <a:latin typeface="+mn-lt"/>
              </a:rPr>
              <a:t>i</a:t>
            </a:r>
            <a:endParaRPr sz="2100" i="1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05914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277;p35">
            <a:extLst>
              <a:ext uri="{FF2B5EF4-FFF2-40B4-BE49-F238E27FC236}">
                <a16:creationId xmlns:a16="http://schemas.microsoft.com/office/drawing/2014/main" id="{4C46106C-EF56-9246-8A81-FE0837CAF4E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1897" r="24007" b="67980"/>
          <a:stretch/>
        </p:blipFill>
        <p:spPr>
          <a:xfrm>
            <a:off x="2298024" y="822002"/>
            <a:ext cx="4547951" cy="7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78;p35">
            <a:extLst>
              <a:ext uri="{FF2B5EF4-FFF2-40B4-BE49-F238E27FC236}">
                <a16:creationId xmlns:a16="http://schemas.microsoft.com/office/drawing/2014/main" id="{8030E482-9259-A44E-A6BE-A8EA513CED29}"/>
              </a:ext>
            </a:extLst>
          </p:cNvPr>
          <p:cNvSpPr/>
          <p:nvPr/>
        </p:nvSpPr>
        <p:spPr>
          <a:xfrm>
            <a:off x="5505499" y="923952"/>
            <a:ext cx="495300" cy="5715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" name="Google Shape;279;p35">
            <a:extLst>
              <a:ext uri="{FF2B5EF4-FFF2-40B4-BE49-F238E27FC236}">
                <a16:creationId xmlns:a16="http://schemas.microsoft.com/office/drawing/2014/main" id="{F28EC8F5-0A8E-5146-A9DF-D26A77892111}"/>
              </a:ext>
            </a:extLst>
          </p:cNvPr>
          <p:cNvCxnSpPr>
            <a:stCxn id="5" idx="0"/>
          </p:cNvCxnSpPr>
          <p:nvPr/>
        </p:nvCxnSpPr>
        <p:spPr>
          <a:xfrm rot="10800000" flipH="1">
            <a:off x="5457874" y="1695377"/>
            <a:ext cx="219000" cy="8700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Google Shape;280;p35">
            <a:extLst>
              <a:ext uri="{FF2B5EF4-FFF2-40B4-BE49-F238E27FC236}">
                <a16:creationId xmlns:a16="http://schemas.microsoft.com/office/drawing/2014/main" id="{0C74BADF-EFE4-D848-9F19-D301DCCA5883}"/>
              </a:ext>
            </a:extLst>
          </p:cNvPr>
          <p:cNvSpPr txBox="1">
            <a:spLocks noGrp="1"/>
          </p:cNvSpPr>
          <p:nvPr/>
        </p:nvSpPr>
        <p:spPr>
          <a:xfrm>
            <a:off x="3476674" y="2565377"/>
            <a:ext cx="39624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tx1"/>
                </a:solidFill>
                <a:latin typeface="+mn-lt"/>
              </a:rPr>
              <a:t>offset: number of times a bus stops in block group </a:t>
            </a:r>
            <a:r>
              <a:rPr lang="en" sz="2100" i="1" dirty="0" err="1">
                <a:solidFill>
                  <a:schemeClr val="tx1"/>
                </a:solidFill>
                <a:latin typeface="+mn-lt"/>
              </a:rPr>
              <a:t>i</a:t>
            </a:r>
            <a:endParaRPr sz="2100" i="1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9579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288;p36">
            <a:extLst>
              <a:ext uri="{FF2B5EF4-FFF2-40B4-BE49-F238E27FC236}">
                <a16:creationId xmlns:a16="http://schemas.microsoft.com/office/drawing/2014/main" id="{DC5A6654-ED61-2241-BFF8-7BADB911502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1950" r="24008" b="67980"/>
          <a:stretch/>
        </p:blipFill>
        <p:spPr>
          <a:xfrm>
            <a:off x="2307265" y="822002"/>
            <a:ext cx="4543474" cy="7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89;p36">
            <a:extLst>
              <a:ext uri="{FF2B5EF4-FFF2-40B4-BE49-F238E27FC236}">
                <a16:creationId xmlns:a16="http://schemas.microsoft.com/office/drawing/2014/main" id="{A25E6A1F-56B7-A948-A36C-5E703FA40A3E}"/>
              </a:ext>
            </a:extLst>
          </p:cNvPr>
          <p:cNvSpPr/>
          <p:nvPr/>
        </p:nvSpPr>
        <p:spPr>
          <a:xfrm>
            <a:off x="5974439" y="920252"/>
            <a:ext cx="495300" cy="5715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" name="Google Shape;290;p36">
            <a:extLst>
              <a:ext uri="{FF2B5EF4-FFF2-40B4-BE49-F238E27FC236}">
                <a16:creationId xmlns:a16="http://schemas.microsoft.com/office/drawing/2014/main" id="{23F8F71D-0B50-EA41-A794-C90C35D5C3D7}"/>
              </a:ext>
            </a:extLst>
          </p:cNvPr>
          <p:cNvCxnSpPr/>
          <p:nvPr/>
        </p:nvCxnSpPr>
        <p:spPr>
          <a:xfrm rot="10800000">
            <a:off x="6370139" y="1695102"/>
            <a:ext cx="480600" cy="9624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" name="Google Shape;291;p36">
            <a:extLst>
              <a:ext uri="{FF2B5EF4-FFF2-40B4-BE49-F238E27FC236}">
                <a16:creationId xmlns:a16="http://schemas.microsoft.com/office/drawing/2014/main" id="{DCA8DD8F-1B1A-2F46-A87C-1A72CDCB307D}"/>
              </a:ext>
            </a:extLst>
          </p:cNvPr>
          <p:cNvSpPr txBox="1">
            <a:spLocks noGrp="1"/>
          </p:cNvSpPr>
          <p:nvPr/>
        </p:nvSpPr>
        <p:spPr>
          <a:xfrm>
            <a:off x="6066464" y="2565377"/>
            <a:ext cx="12192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tx1"/>
                </a:solidFill>
                <a:latin typeface="+mn-lt"/>
              </a:rPr>
              <a:t>rate</a:t>
            </a:r>
            <a:endParaRPr sz="21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6954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288;p36">
            <a:extLst>
              <a:ext uri="{FF2B5EF4-FFF2-40B4-BE49-F238E27FC236}">
                <a16:creationId xmlns:a16="http://schemas.microsoft.com/office/drawing/2014/main" id="{7773AFA8-B7AA-7646-A03F-B60D26FFF3D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-54" r="145" b="37632"/>
          <a:stretch/>
        </p:blipFill>
        <p:spPr>
          <a:xfrm>
            <a:off x="457200" y="822002"/>
            <a:ext cx="8399721" cy="149589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11;p38">
            <a:extLst>
              <a:ext uri="{FF2B5EF4-FFF2-40B4-BE49-F238E27FC236}">
                <a16:creationId xmlns:a16="http://schemas.microsoft.com/office/drawing/2014/main" id="{9DA042A5-0E64-2D4F-A385-F51AA90ECA24}"/>
              </a:ext>
            </a:extLst>
          </p:cNvPr>
          <p:cNvSpPr/>
          <p:nvPr/>
        </p:nvSpPr>
        <p:spPr>
          <a:xfrm>
            <a:off x="4431602" y="1667952"/>
            <a:ext cx="485700" cy="6705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12;p38">
            <a:extLst>
              <a:ext uri="{FF2B5EF4-FFF2-40B4-BE49-F238E27FC236}">
                <a16:creationId xmlns:a16="http://schemas.microsoft.com/office/drawing/2014/main" id="{FC391AF0-FFA8-EF45-A638-08DF9D43DE01}"/>
              </a:ext>
            </a:extLst>
          </p:cNvPr>
          <p:cNvSpPr/>
          <p:nvPr/>
        </p:nvSpPr>
        <p:spPr>
          <a:xfrm>
            <a:off x="6050852" y="1667952"/>
            <a:ext cx="485700" cy="6705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13;p38">
            <a:extLst>
              <a:ext uri="{FF2B5EF4-FFF2-40B4-BE49-F238E27FC236}">
                <a16:creationId xmlns:a16="http://schemas.microsoft.com/office/drawing/2014/main" id="{29887481-E671-F342-9E0C-BABABBC16318}"/>
              </a:ext>
            </a:extLst>
          </p:cNvPr>
          <p:cNvSpPr/>
          <p:nvPr/>
        </p:nvSpPr>
        <p:spPr>
          <a:xfrm>
            <a:off x="8089202" y="1667952"/>
            <a:ext cx="523800" cy="6705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314;p38">
            <a:extLst>
              <a:ext uri="{FF2B5EF4-FFF2-40B4-BE49-F238E27FC236}">
                <a16:creationId xmlns:a16="http://schemas.microsoft.com/office/drawing/2014/main" id="{FE6E72D3-2995-D948-8EBB-16B15313442F}"/>
              </a:ext>
            </a:extLst>
          </p:cNvPr>
          <p:cNvSpPr txBox="1">
            <a:spLocks noGrp="1"/>
          </p:cNvSpPr>
          <p:nvPr/>
        </p:nvSpPr>
        <p:spPr>
          <a:xfrm>
            <a:off x="5181600" y="3014052"/>
            <a:ext cx="39624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tx1"/>
                </a:solidFill>
                <a:latin typeface="+mj-lt"/>
              </a:rPr>
              <a:t>predictors</a:t>
            </a:r>
            <a:endParaRPr sz="21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8" name="Google Shape;315;p38">
            <a:extLst>
              <a:ext uri="{FF2B5EF4-FFF2-40B4-BE49-F238E27FC236}">
                <a16:creationId xmlns:a16="http://schemas.microsoft.com/office/drawing/2014/main" id="{D44B636E-1CA5-014E-AA51-DDFBDA7B78E6}"/>
              </a:ext>
            </a:extLst>
          </p:cNvPr>
          <p:cNvCxnSpPr/>
          <p:nvPr/>
        </p:nvCxnSpPr>
        <p:spPr>
          <a:xfrm rot="10800000">
            <a:off x="4841177" y="2576577"/>
            <a:ext cx="571500" cy="5715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" name="Google Shape;316;p38">
            <a:extLst>
              <a:ext uri="{FF2B5EF4-FFF2-40B4-BE49-F238E27FC236}">
                <a16:creationId xmlns:a16="http://schemas.microsoft.com/office/drawing/2014/main" id="{4895CF58-505E-594C-A686-2B4445143A8F}"/>
              </a:ext>
            </a:extLst>
          </p:cNvPr>
          <p:cNvCxnSpPr/>
          <p:nvPr/>
        </p:nvCxnSpPr>
        <p:spPr>
          <a:xfrm rot="10800000" flipH="1">
            <a:off x="6260402" y="2458977"/>
            <a:ext cx="5100" cy="6510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" name="Google Shape;317;p38">
            <a:extLst>
              <a:ext uri="{FF2B5EF4-FFF2-40B4-BE49-F238E27FC236}">
                <a16:creationId xmlns:a16="http://schemas.microsoft.com/office/drawing/2014/main" id="{2154B3DE-0A87-6740-BB5D-64A2786BB4B3}"/>
              </a:ext>
            </a:extLst>
          </p:cNvPr>
          <p:cNvCxnSpPr/>
          <p:nvPr/>
        </p:nvCxnSpPr>
        <p:spPr>
          <a:xfrm rot="10800000" flipH="1">
            <a:off x="7041452" y="2595552"/>
            <a:ext cx="657300" cy="5811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929871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288;p36">
            <a:extLst>
              <a:ext uri="{FF2B5EF4-FFF2-40B4-BE49-F238E27FC236}">
                <a16:creationId xmlns:a16="http://schemas.microsoft.com/office/drawing/2014/main" id="{02FC8C13-8347-564B-8FDC-32F340708268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-54" r="145" b="37632"/>
          <a:stretch/>
        </p:blipFill>
        <p:spPr>
          <a:xfrm>
            <a:off x="457200" y="822002"/>
            <a:ext cx="8399721" cy="149589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26;p39">
            <a:extLst>
              <a:ext uri="{FF2B5EF4-FFF2-40B4-BE49-F238E27FC236}">
                <a16:creationId xmlns:a16="http://schemas.microsoft.com/office/drawing/2014/main" id="{A27C2BBA-8B55-C441-A4DD-6FB6D3F17B9B}"/>
              </a:ext>
            </a:extLst>
          </p:cNvPr>
          <p:cNvSpPr/>
          <p:nvPr/>
        </p:nvSpPr>
        <p:spPr>
          <a:xfrm>
            <a:off x="3818212" y="1660678"/>
            <a:ext cx="600000" cy="6705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327;p39">
            <a:extLst>
              <a:ext uri="{FF2B5EF4-FFF2-40B4-BE49-F238E27FC236}">
                <a16:creationId xmlns:a16="http://schemas.microsoft.com/office/drawing/2014/main" id="{8A0A81DB-5019-054A-87D0-C3A33BF751BD}"/>
              </a:ext>
            </a:extLst>
          </p:cNvPr>
          <p:cNvSpPr/>
          <p:nvPr/>
        </p:nvSpPr>
        <p:spPr>
          <a:xfrm>
            <a:off x="5456512" y="1660678"/>
            <a:ext cx="600000" cy="6705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28;p39">
            <a:extLst>
              <a:ext uri="{FF2B5EF4-FFF2-40B4-BE49-F238E27FC236}">
                <a16:creationId xmlns:a16="http://schemas.microsoft.com/office/drawing/2014/main" id="{005291D8-2809-3A49-AEC1-8636D9CE1D6B}"/>
              </a:ext>
            </a:extLst>
          </p:cNvPr>
          <p:cNvSpPr/>
          <p:nvPr/>
        </p:nvSpPr>
        <p:spPr>
          <a:xfrm>
            <a:off x="7523437" y="1660678"/>
            <a:ext cx="600000" cy="6705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329;p39">
            <a:extLst>
              <a:ext uri="{FF2B5EF4-FFF2-40B4-BE49-F238E27FC236}">
                <a16:creationId xmlns:a16="http://schemas.microsoft.com/office/drawing/2014/main" id="{3A073ABA-3C05-3E4E-BD28-55CFADC65778}"/>
              </a:ext>
            </a:extLst>
          </p:cNvPr>
          <p:cNvSpPr txBox="1">
            <a:spLocks noGrp="1"/>
          </p:cNvSpPr>
          <p:nvPr/>
        </p:nvSpPr>
        <p:spPr>
          <a:xfrm>
            <a:off x="3899287" y="3088429"/>
            <a:ext cx="39624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tx1"/>
                </a:solidFill>
                <a:latin typeface="+mn-lt"/>
              </a:rPr>
              <a:t>coefficients to estimate</a:t>
            </a:r>
            <a:endParaRPr sz="2100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7" name="Google Shape;330;p39">
            <a:extLst>
              <a:ext uri="{FF2B5EF4-FFF2-40B4-BE49-F238E27FC236}">
                <a16:creationId xmlns:a16="http://schemas.microsoft.com/office/drawing/2014/main" id="{0FD87003-3105-744F-9C82-F6149D4D3D07}"/>
              </a:ext>
            </a:extLst>
          </p:cNvPr>
          <p:cNvCxnSpPr/>
          <p:nvPr/>
        </p:nvCxnSpPr>
        <p:spPr>
          <a:xfrm rot="10800000">
            <a:off x="4294462" y="2512428"/>
            <a:ext cx="342900" cy="5760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" name="Google Shape;331;p39">
            <a:extLst>
              <a:ext uri="{FF2B5EF4-FFF2-40B4-BE49-F238E27FC236}">
                <a16:creationId xmlns:a16="http://schemas.microsoft.com/office/drawing/2014/main" id="{DF39399F-F0E3-C946-B1E1-28836C8F9295}"/>
              </a:ext>
            </a:extLst>
          </p:cNvPr>
          <p:cNvCxnSpPr/>
          <p:nvPr/>
        </p:nvCxnSpPr>
        <p:spPr>
          <a:xfrm rot="10800000" flipH="1">
            <a:off x="5866087" y="2471728"/>
            <a:ext cx="14400" cy="6405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" name="Google Shape;332;p39">
            <a:extLst>
              <a:ext uri="{FF2B5EF4-FFF2-40B4-BE49-F238E27FC236}">
                <a16:creationId xmlns:a16="http://schemas.microsoft.com/office/drawing/2014/main" id="{4CC6AA2F-B129-CD49-B1FA-8E44CA885379}"/>
              </a:ext>
            </a:extLst>
          </p:cNvPr>
          <p:cNvCxnSpPr/>
          <p:nvPr/>
        </p:nvCxnSpPr>
        <p:spPr>
          <a:xfrm rot="10800000" flipH="1">
            <a:off x="7028312" y="2545603"/>
            <a:ext cx="338100" cy="5619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701954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7C010-9918-2045-ADC1-A3E80AD9F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CAR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9A3DF-04E0-7B44-903F-4050AF89D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>
                <a:latin typeface="+mn-lt"/>
              </a:rPr>
              <a:t>Conditional Autoregressive Model</a:t>
            </a:r>
          </a:p>
          <a:p>
            <a:r>
              <a:rPr lang="en-US" i="1" dirty="0">
                <a:latin typeface="+mn-lt"/>
              </a:rPr>
              <a:t>Often used in disease risk modeling to smooth noisy count data </a:t>
            </a:r>
          </a:p>
          <a:p>
            <a:r>
              <a:rPr lang="en-US" i="1" dirty="0">
                <a:latin typeface="+mn-lt"/>
              </a:rPr>
              <a:t>Explicitly models spatial and non-spatial structure in errors</a:t>
            </a:r>
          </a:p>
          <a:p>
            <a:r>
              <a:rPr lang="en-US" i="1" dirty="0">
                <a:latin typeface="+mn-lt"/>
              </a:rPr>
              <a:t>“Borrows strength” 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87041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86E8A-5D0E-FA42-855E-4C1417C6D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Background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F19F1-8B47-044D-A8A8-E67FE2BF2B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5801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407;p49">
            <a:extLst>
              <a:ext uri="{FF2B5EF4-FFF2-40B4-BE49-F238E27FC236}">
                <a16:creationId xmlns:a16="http://schemas.microsoft.com/office/drawing/2014/main" id="{70F7A74C-90BE-3F4E-B843-4F90B46F7B5C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1787" y="1149921"/>
            <a:ext cx="2864923" cy="286492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408;p49">
            <a:extLst>
              <a:ext uri="{FF2B5EF4-FFF2-40B4-BE49-F238E27FC236}">
                <a16:creationId xmlns:a16="http://schemas.microsoft.com/office/drawing/2014/main" id="{A57305EF-E9B5-3F41-875D-BF2799F9E6CD}"/>
              </a:ext>
            </a:extLst>
          </p:cNvPr>
          <p:cNvSpPr txBox="1"/>
          <p:nvPr/>
        </p:nvSpPr>
        <p:spPr>
          <a:xfrm>
            <a:off x="621449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" name="Google Shape;409;p49">
            <a:extLst>
              <a:ext uri="{FF2B5EF4-FFF2-40B4-BE49-F238E27FC236}">
                <a16:creationId xmlns:a16="http://schemas.microsoft.com/office/drawing/2014/main" id="{04090F1B-D3A3-7E4A-914F-F62B4487A364}"/>
              </a:ext>
            </a:extLst>
          </p:cNvPr>
          <p:cNvSpPr txBox="1"/>
          <p:nvPr/>
        </p:nvSpPr>
        <p:spPr>
          <a:xfrm>
            <a:off x="1582499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" name="Google Shape;410;p49">
            <a:extLst>
              <a:ext uri="{FF2B5EF4-FFF2-40B4-BE49-F238E27FC236}">
                <a16:creationId xmlns:a16="http://schemas.microsoft.com/office/drawing/2014/main" id="{6F1873AC-2739-0B42-96C3-6FE4174295C1}"/>
              </a:ext>
            </a:extLst>
          </p:cNvPr>
          <p:cNvSpPr txBox="1"/>
          <p:nvPr/>
        </p:nvSpPr>
        <p:spPr>
          <a:xfrm>
            <a:off x="1582499" y="2119634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NA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" name="Google Shape;411;p49">
            <a:extLst>
              <a:ext uri="{FF2B5EF4-FFF2-40B4-BE49-F238E27FC236}">
                <a16:creationId xmlns:a16="http://schemas.microsoft.com/office/drawing/2014/main" id="{FAB31475-320D-5640-8CFB-898DF145CBA8}"/>
              </a:ext>
            </a:extLst>
          </p:cNvPr>
          <p:cNvSpPr txBox="1"/>
          <p:nvPr/>
        </p:nvSpPr>
        <p:spPr>
          <a:xfrm>
            <a:off x="2523774" y="21196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" name="Google Shape;412;p49">
            <a:extLst>
              <a:ext uri="{FF2B5EF4-FFF2-40B4-BE49-F238E27FC236}">
                <a16:creationId xmlns:a16="http://schemas.microsoft.com/office/drawing/2014/main" id="{83FEF7AF-8263-1640-89AA-5A88C8CCBE56}"/>
              </a:ext>
            </a:extLst>
          </p:cNvPr>
          <p:cNvSpPr txBox="1"/>
          <p:nvPr/>
        </p:nvSpPr>
        <p:spPr>
          <a:xfrm>
            <a:off x="2523774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" name="Google Shape;413;p49">
            <a:extLst>
              <a:ext uri="{FF2B5EF4-FFF2-40B4-BE49-F238E27FC236}">
                <a16:creationId xmlns:a16="http://schemas.microsoft.com/office/drawing/2014/main" id="{8AC8CE73-AF3E-B645-A241-474853D4C263}"/>
              </a:ext>
            </a:extLst>
          </p:cNvPr>
          <p:cNvSpPr txBox="1"/>
          <p:nvPr/>
        </p:nvSpPr>
        <p:spPr>
          <a:xfrm>
            <a:off x="2523774" y="30754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" name="Google Shape;414;p49">
            <a:extLst>
              <a:ext uri="{FF2B5EF4-FFF2-40B4-BE49-F238E27FC236}">
                <a16:creationId xmlns:a16="http://schemas.microsoft.com/office/drawing/2014/main" id="{D7F50082-9174-1045-8F88-75EAC86CE9D5}"/>
              </a:ext>
            </a:extLst>
          </p:cNvPr>
          <p:cNvSpPr txBox="1"/>
          <p:nvPr/>
        </p:nvSpPr>
        <p:spPr>
          <a:xfrm>
            <a:off x="641224" y="30451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" name="Google Shape;415;p49">
            <a:extLst>
              <a:ext uri="{FF2B5EF4-FFF2-40B4-BE49-F238E27FC236}">
                <a16:creationId xmlns:a16="http://schemas.microsoft.com/office/drawing/2014/main" id="{F34C1622-71ED-4547-B0AC-E830A41DBBD6}"/>
              </a:ext>
            </a:extLst>
          </p:cNvPr>
          <p:cNvSpPr txBox="1"/>
          <p:nvPr/>
        </p:nvSpPr>
        <p:spPr>
          <a:xfrm>
            <a:off x="1582499" y="30755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" name="Google Shape;416;p49">
            <a:extLst>
              <a:ext uri="{FF2B5EF4-FFF2-40B4-BE49-F238E27FC236}">
                <a16:creationId xmlns:a16="http://schemas.microsoft.com/office/drawing/2014/main" id="{DF56500D-1C72-7C41-99F5-5C43D9507592}"/>
              </a:ext>
            </a:extLst>
          </p:cNvPr>
          <p:cNvSpPr txBox="1"/>
          <p:nvPr/>
        </p:nvSpPr>
        <p:spPr>
          <a:xfrm>
            <a:off x="641224" y="21500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" name="Google Shape;417;p49">
            <a:extLst>
              <a:ext uri="{FF2B5EF4-FFF2-40B4-BE49-F238E27FC236}">
                <a16:creationId xmlns:a16="http://schemas.microsoft.com/office/drawing/2014/main" id="{6E94D721-4E8A-4F4A-85C0-5A6843FB4158}"/>
              </a:ext>
            </a:extLst>
          </p:cNvPr>
          <p:cNvSpPr/>
          <p:nvPr/>
        </p:nvSpPr>
        <p:spPr>
          <a:xfrm>
            <a:off x="1550549" y="2114846"/>
            <a:ext cx="947400" cy="935100"/>
          </a:xfrm>
          <a:prstGeom prst="rect">
            <a:avLst/>
          </a:prstGeom>
          <a:noFill/>
          <a:ln w="38100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18;p49">
            <a:extLst>
              <a:ext uri="{FF2B5EF4-FFF2-40B4-BE49-F238E27FC236}">
                <a16:creationId xmlns:a16="http://schemas.microsoft.com/office/drawing/2014/main" id="{5884788F-085E-474A-83E4-AC1A0091C7F3}"/>
              </a:ext>
            </a:extLst>
          </p:cNvPr>
          <p:cNvSpPr txBox="1">
            <a:spLocks noGrp="1"/>
          </p:cNvSpPr>
          <p:nvPr/>
        </p:nvSpPr>
        <p:spPr>
          <a:xfrm>
            <a:off x="3936024" y="1356071"/>
            <a:ext cx="4488600" cy="13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tx1"/>
                </a:solidFill>
                <a:latin typeface="+mn-lt"/>
              </a:rPr>
              <a:t>how do we estimate this value if we haven’t observed any data?</a:t>
            </a:r>
            <a:endParaRPr sz="2100" i="1" dirty="0">
              <a:solidFill>
                <a:schemeClr val="tx1"/>
              </a:solidFill>
              <a:latin typeface="+mn-lt"/>
            </a:endParaRPr>
          </a:p>
        </p:txBody>
      </p:sp>
      <p:cxnSp>
        <p:nvCxnSpPr>
          <p:cNvPr id="14" name="Google Shape;419;p49">
            <a:extLst>
              <a:ext uri="{FF2B5EF4-FFF2-40B4-BE49-F238E27FC236}">
                <a16:creationId xmlns:a16="http://schemas.microsoft.com/office/drawing/2014/main" id="{0AAEFE34-3380-2442-A9B5-E4587640D68C}"/>
              </a:ext>
            </a:extLst>
          </p:cNvPr>
          <p:cNvCxnSpPr/>
          <p:nvPr/>
        </p:nvCxnSpPr>
        <p:spPr>
          <a:xfrm flipH="1">
            <a:off x="2714774" y="1857996"/>
            <a:ext cx="1640700" cy="4206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524709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437;p50">
            <a:extLst>
              <a:ext uri="{FF2B5EF4-FFF2-40B4-BE49-F238E27FC236}">
                <a16:creationId xmlns:a16="http://schemas.microsoft.com/office/drawing/2014/main" id="{7B93496C-FEE4-D945-8C15-56EDB2A181A3}"/>
              </a:ext>
            </a:extLst>
          </p:cNvPr>
          <p:cNvSpPr txBox="1">
            <a:spLocks noGrp="1"/>
          </p:cNvSpPr>
          <p:nvPr/>
        </p:nvSpPr>
        <p:spPr>
          <a:xfrm>
            <a:off x="3559806" y="3000772"/>
            <a:ext cx="38286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u="sng" dirty="0">
                <a:solidFill>
                  <a:schemeClr val="tx1"/>
                </a:solidFill>
                <a:latin typeface="+mn-lt"/>
              </a:rPr>
              <a:t>2 + 0 + 5 + 4 + 1 + 6 + 4 + 1 </a:t>
            </a:r>
            <a:endParaRPr sz="2100" u="sng" dirty="0">
              <a:solidFill>
                <a:schemeClr val="tx1"/>
              </a:solidFill>
              <a:latin typeface="+mn-lt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tx1"/>
                </a:solidFill>
                <a:latin typeface="+mn-lt"/>
              </a:rPr>
              <a:t>8</a:t>
            </a:r>
            <a:endParaRPr sz="21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4" name="Google Shape;438;p50">
            <a:extLst>
              <a:ext uri="{FF2B5EF4-FFF2-40B4-BE49-F238E27FC236}">
                <a16:creationId xmlns:a16="http://schemas.microsoft.com/office/drawing/2014/main" id="{16735118-9952-E945-B0E2-223A2C8A89F6}"/>
              </a:ext>
            </a:extLst>
          </p:cNvPr>
          <p:cNvSpPr txBox="1"/>
          <p:nvPr/>
        </p:nvSpPr>
        <p:spPr>
          <a:xfrm>
            <a:off x="7388406" y="2916622"/>
            <a:ext cx="9474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tx1"/>
                </a:solidFill>
                <a:latin typeface="+mn-lt"/>
                <a:ea typeface="Quattrocento Sans"/>
                <a:cs typeface="Quattrocento Sans"/>
                <a:sym typeface="Quattrocento Sans"/>
              </a:rPr>
              <a:t>= 3</a:t>
            </a:r>
            <a:endParaRPr sz="2100" dirty="0">
              <a:solidFill>
                <a:schemeClr val="tx1"/>
              </a:solidFill>
              <a:latin typeface="+mn-lt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" name="Google Shape;439;p50">
            <a:extLst>
              <a:ext uri="{FF2B5EF4-FFF2-40B4-BE49-F238E27FC236}">
                <a16:creationId xmlns:a16="http://schemas.microsoft.com/office/drawing/2014/main" id="{2EC071F1-D5C2-C340-9F0E-5E6186D2671E}"/>
              </a:ext>
            </a:extLst>
          </p:cNvPr>
          <p:cNvSpPr txBox="1">
            <a:spLocks noGrp="1"/>
          </p:cNvSpPr>
          <p:nvPr/>
        </p:nvSpPr>
        <p:spPr>
          <a:xfrm>
            <a:off x="3411031" y="1205135"/>
            <a:ext cx="4488600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tx1"/>
                </a:solidFill>
                <a:latin typeface="+mn-lt"/>
              </a:rPr>
              <a:t>CAR priors smooth noisy counts by sharing information with neighbors</a:t>
            </a:r>
            <a:endParaRPr sz="2100" i="1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6" name="Google Shape;407;p49">
            <a:extLst>
              <a:ext uri="{FF2B5EF4-FFF2-40B4-BE49-F238E27FC236}">
                <a16:creationId xmlns:a16="http://schemas.microsoft.com/office/drawing/2014/main" id="{DC24E701-1775-934E-8A6D-CBE29173552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1787" y="1149921"/>
            <a:ext cx="2864923" cy="286492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408;p49">
            <a:extLst>
              <a:ext uri="{FF2B5EF4-FFF2-40B4-BE49-F238E27FC236}">
                <a16:creationId xmlns:a16="http://schemas.microsoft.com/office/drawing/2014/main" id="{4FB827D9-2AE0-1841-A1A6-74B3AE908CC1}"/>
              </a:ext>
            </a:extLst>
          </p:cNvPr>
          <p:cNvSpPr txBox="1"/>
          <p:nvPr/>
        </p:nvSpPr>
        <p:spPr>
          <a:xfrm>
            <a:off x="621449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" name="Google Shape;409;p49">
            <a:extLst>
              <a:ext uri="{FF2B5EF4-FFF2-40B4-BE49-F238E27FC236}">
                <a16:creationId xmlns:a16="http://schemas.microsoft.com/office/drawing/2014/main" id="{3E1CA69C-715C-8C46-BB5D-C7D2B063C191}"/>
              </a:ext>
            </a:extLst>
          </p:cNvPr>
          <p:cNvSpPr txBox="1"/>
          <p:nvPr/>
        </p:nvSpPr>
        <p:spPr>
          <a:xfrm>
            <a:off x="1582499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" name="Google Shape;410;p49">
            <a:extLst>
              <a:ext uri="{FF2B5EF4-FFF2-40B4-BE49-F238E27FC236}">
                <a16:creationId xmlns:a16="http://schemas.microsoft.com/office/drawing/2014/main" id="{DF234F90-DABC-B24B-8F33-123271F36FBF}"/>
              </a:ext>
            </a:extLst>
          </p:cNvPr>
          <p:cNvSpPr txBox="1"/>
          <p:nvPr/>
        </p:nvSpPr>
        <p:spPr>
          <a:xfrm>
            <a:off x="1582499" y="2119634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NA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" name="Google Shape;411;p49">
            <a:extLst>
              <a:ext uri="{FF2B5EF4-FFF2-40B4-BE49-F238E27FC236}">
                <a16:creationId xmlns:a16="http://schemas.microsoft.com/office/drawing/2014/main" id="{F4C5D52C-984F-2D4B-AB22-B783B878F475}"/>
              </a:ext>
            </a:extLst>
          </p:cNvPr>
          <p:cNvSpPr txBox="1"/>
          <p:nvPr/>
        </p:nvSpPr>
        <p:spPr>
          <a:xfrm>
            <a:off x="2523774" y="21196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" name="Google Shape;412;p49">
            <a:extLst>
              <a:ext uri="{FF2B5EF4-FFF2-40B4-BE49-F238E27FC236}">
                <a16:creationId xmlns:a16="http://schemas.microsoft.com/office/drawing/2014/main" id="{3C9BE87B-9194-C04E-94A8-B1CBD6160514}"/>
              </a:ext>
            </a:extLst>
          </p:cNvPr>
          <p:cNvSpPr txBox="1"/>
          <p:nvPr/>
        </p:nvSpPr>
        <p:spPr>
          <a:xfrm>
            <a:off x="2523774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" name="Google Shape;413;p49">
            <a:extLst>
              <a:ext uri="{FF2B5EF4-FFF2-40B4-BE49-F238E27FC236}">
                <a16:creationId xmlns:a16="http://schemas.microsoft.com/office/drawing/2014/main" id="{32917513-955E-C84E-BC2A-2EC49090F52E}"/>
              </a:ext>
            </a:extLst>
          </p:cNvPr>
          <p:cNvSpPr txBox="1"/>
          <p:nvPr/>
        </p:nvSpPr>
        <p:spPr>
          <a:xfrm>
            <a:off x="2523774" y="30754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3" name="Google Shape;414;p49">
            <a:extLst>
              <a:ext uri="{FF2B5EF4-FFF2-40B4-BE49-F238E27FC236}">
                <a16:creationId xmlns:a16="http://schemas.microsoft.com/office/drawing/2014/main" id="{800DB7FD-6A1B-AB48-BB6F-ABE5F12E2B50}"/>
              </a:ext>
            </a:extLst>
          </p:cNvPr>
          <p:cNvSpPr txBox="1"/>
          <p:nvPr/>
        </p:nvSpPr>
        <p:spPr>
          <a:xfrm>
            <a:off x="641224" y="30451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415;p49">
            <a:extLst>
              <a:ext uri="{FF2B5EF4-FFF2-40B4-BE49-F238E27FC236}">
                <a16:creationId xmlns:a16="http://schemas.microsoft.com/office/drawing/2014/main" id="{634F4389-61C3-5E41-AF36-4E56CE365696}"/>
              </a:ext>
            </a:extLst>
          </p:cNvPr>
          <p:cNvSpPr txBox="1"/>
          <p:nvPr/>
        </p:nvSpPr>
        <p:spPr>
          <a:xfrm>
            <a:off x="1582499" y="30755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416;p49">
            <a:extLst>
              <a:ext uri="{FF2B5EF4-FFF2-40B4-BE49-F238E27FC236}">
                <a16:creationId xmlns:a16="http://schemas.microsoft.com/office/drawing/2014/main" id="{4673ED5D-182F-3B4C-9DEF-2151F1729F4F}"/>
              </a:ext>
            </a:extLst>
          </p:cNvPr>
          <p:cNvSpPr txBox="1"/>
          <p:nvPr/>
        </p:nvSpPr>
        <p:spPr>
          <a:xfrm>
            <a:off x="641224" y="21500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" name="Google Shape;417;p49">
            <a:extLst>
              <a:ext uri="{FF2B5EF4-FFF2-40B4-BE49-F238E27FC236}">
                <a16:creationId xmlns:a16="http://schemas.microsoft.com/office/drawing/2014/main" id="{2325B461-4E04-A643-B3E0-275A940A4C7E}"/>
              </a:ext>
            </a:extLst>
          </p:cNvPr>
          <p:cNvSpPr/>
          <p:nvPr/>
        </p:nvSpPr>
        <p:spPr>
          <a:xfrm>
            <a:off x="1550549" y="2114846"/>
            <a:ext cx="947400" cy="935100"/>
          </a:xfrm>
          <a:prstGeom prst="rect">
            <a:avLst/>
          </a:prstGeom>
          <a:noFill/>
          <a:ln w="38100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061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457;p51">
            <a:extLst>
              <a:ext uri="{FF2B5EF4-FFF2-40B4-BE49-F238E27FC236}">
                <a16:creationId xmlns:a16="http://schemas.microsoft.com/office/drawing/2014/main" id="{9BCCA9B8-F165-DE44-B4B7-4D65AF92D36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36686" y="1149921"/>
            <a:ext cx="2864923" cy="28649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58;p51">
            <a:extLst>
              <a:ext uri="{FF2B5EF4-FFF2-40B4-BE49-F238E27FC236}">
                <a16:creationId xmlns:a16="http://schemas.microsoft.com/office/drawing/2014/main" id="{D82C68DC-EC00-4247-B817-90520184F498}"/>
              </a:ext>
            </a:extLst>
          </p:cNvPr>
          <p:cNvSpPr txBox="1"/>
          <p:nvPr/>
        </p:nvSpPr>
        <p:spPr>
          <a:xfrm>
            <a:off x="4866348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" name="Google Shape;459;p51">
            <a:extLst>
              <a:ext uri="{FF2B5EF4-FFF2-40B4-BE49-F238E27FC236}">
                <a16:creationId xmlns:a16="http://schemas.microsoft.com/office/drawing/2014/main" id="{938755B8-3A34-784D-8A61-E04DC2E07A59}"/>
              </a:ext>
            </a:extLst>
          </p:cNvPr>
          <p:cNvSpPr txBox="1"/>
          <p:nvPr/>
        </p:nvSpPr>
        <p:spPr>
          <a:xfrm>
            <a:off x="5827398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" name="Google Shape;460;p51">
            <a:extLst>
              <a:ext uri="{FF2B5EF4-FFF2-40B4-BE49-F238E27FC236}">
                <a16:creationId xmlns:a16="http://schemas.microsoft.com/office/drawing/2014/main" id="{8A1249D4-D422-2942-ABC9-B96EC5CB087F}"/>
              </a:ext>
            </a:extLst>
          </p:cNvPr>
          <p:cNvSpPr txBox="1"/>
          <p:nvPr/>
        </p:nvSpPr>
        <p:spPr>
          <a:xfrm>
            <a:off x="5827398" y="2119633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B958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 sz="3000">
              <a:solidFill>
                <a:srgbClr val="FFB958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" name="Google Shape;461;p51">
            <a:extLst>
              <a:ext uri="{FF2B5EF4-FFF2-40B4-BE49-F238E27FC236}">
                <a16:creationId xmlns:a16="http://schemas.microsoft.com/office/drawing/2014/main" id="{D815EA87-C772-C94A-8A38-E12257244A35}"/>
              </a:ext>
            </a:extLst>
          </p:cNvPr>
          <p:cNvSpPr txBox="1"/>
          <p:nvPr/>
        </p:nvSpPr>
        <p:spPr>
          <a:xfrm>
            <a:off x="6768673" y="21196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8" name="Google Shape;462;p51">
            <a:extLst>
              <a:ext uri="{FF2B5EF4-FFF2-40B4-BE49-F238E27FC236}">
                <a16:creationId xmlns:a16="http://schemas.microsoft.com/office/drawing/2014/main" id="{5D7415AB-7576-3A46-A600-A028DF21776D}"/>
              </a:ext>
            </a:extLst>
          </p:cNvPr>
          <p:cNvSpPr txBox="1"/>
          <p:nvPr/>
        </p:nvSpPr>
        <p:spPr>
          <a:xfrm>
            <a:off x="6768673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" name="Google Shape;463;p51">
            <a:extLst>
              <a:ext uri="{FF2B5EF4-FFF2-40B4-BE49-F238E27FC236}">
                <a16:creationId xmlns:a16="http://schemas.microsoft.com/office/drawing/2014/main" id="{53250488-3E6D-5D49-8F91-BA483F568B8A}"/>
              </a:ext>
            </a:extLst>
          </p:cNvPr>
          <p:cNvSpPr txBox="1"/>
          <p:nvPr/>
        </p:nvSpPr>
        <p:spPr>
          <a:xfrm>
            <a:off x="6768673" y="30754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" name="Google Shape;464;p51">
            <a:extLst>
              <a:ext uri="{FF2B5EF4-FFF2-40B4-BE49-F238E27FC236}">
                <a16:creationId xmlns:a16="http://schemas.microsoft.com/office/drawing/2014/main" id="{582BD860-80BB-614C-8D7F-12B8A8FAC5AC}"/>
              </a:ext>
            </a:extLst>
          </p:cNvPr>
          <p:cNvSpPr txBox="1"/>
          <p:nvPr/>
        </p:nvSpPr>
        <p:spPr>
          <a:xfrm>
            <a:off x="4886123" y="30451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" name="Google Shape;465;p51">
            <a:extLst>
              <a:ext uri="{FF2B5EF4-FFF2-40B4-BE49-F238E27FC236}">
                <a16:creationId xmlns:a16="http://schemas.microsoft.com/office/drawing/2014/main" id="{FF1BE3A5-76BD-6446-9906-C34B5891F0C2}"/>
              </a:ext>
            </a:extLst>
          </p:cNvPr>
          <p:cNvSpPr txBox="1"/>
          <p:nvPr/>
        </p:nvSpPr>
        <p:spPr>
          <a:xfrm>
            <a:off x="5827398" y="30755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" name="Google Shape;466;p51">
            <a:extLst>
              <a:ext uri="{FF2B5EF4-FFF2-40B4-BE49-F238E27FC236}">
                <a16:creationId xmlns:a16="http://schemas.microsoft.com/office/drawing/2014/main" id="{0552A622-D7A1-CF4D-B091-A75401675A38}"/>
              </a:ext>
            </a:extLst>
          </p:cNvPr>
          <p:cNvSpPr txBox="1"/>
          <p:nvPr/>
        </p:nvSpPr>
        <p:spPr>
          <a:xfrm>
            <a:off x="4886123" y="21500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23" name="Google Shape;467;p51">
            <a:extLst>
              <a:ext uri="{FF2B5EF4-FFF2-40B4-BE49-F238E27FC236}">
                <a16:creationId xmlns:a16="http://schemas.microsoft.com/office/drawing/2014/main" id="{B591F2E0-7CCC-FB4E-8A98-200C6A9CB26E}"/>
              </a:ext>
            </a:extLst>
          </p:cNvPr>
          <p:cNvCxnSpPr/>
          <p:nvPr/>
        </p:nvCxnSpPr>
        <p:spPr>
          <a:xfrm rot="10800000" flipH="1">
            <a:off x="3579998" y="2616442"/>
            <a:ext cx="1133400" cy="48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7" name="Google Shape;407;p49">
            <a:extLst>
              <a:ext uri="{FF2B5EF4-FFF2-40B4-BE49-F238E27FC236}">
                <a16:creationId xmlns:a16="http://schemas.microsoft.com/office/drawing/2014/main" id="{22F97983-2979-A743-B726-6BFF361DD56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1787" y="1149921"/>
            <a:ext cx="2864923" cy="2864923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408;p49">
            <a:extLst>
              <a:ext uri="{FF2B5EF4-FFF2-40B4-BE49-F238E27FC236}">
                <a16:creationId xmlns:a16="http://schemas.microsoft.com/office/drawing/2014/main" id="{12D20E98-E024-784F-85ED-7D01A3A94F74}"/>
              </a:ext>
            </a:extLst>
          </p:cNvPr>
          <p:cNvSpPr txBox="1"/>
          <p:nvPr/>
        </p:nvSpPr>
        <p:spPr>
          <a:xfrm>
            <a:off x="621449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" name="Google Shape;409;p49">
            <a:extLst>
              <a:ext uri="{FF2B5EF4-FFF2-40B4-BE49-F238E27FC236}">
                <a16:creationId xmlns:a16="http://schemas.microsoft.com/office/drawing/2014/main" id="{201F14BF-0233-A547-9A64-D34215E0A310}"/>
              </a:ext>
            </a:extLst>
          </p:cNvPr>
          <p:cNvSpPr txBox="1"/>
          <p:nvPr/>
        </p:nvSpPr>
        <p:spPr>
          <a:xfrm>
            <a:off x="1582499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" name="Google Shape;410;p49">
            <a:extLst>
              <a:ext uri="{FF2B5EF4-FFF2-40B4-BE49-F238E27FC236}">
                <a16:creationId xmlns:a16="http://schemas.microsoft.com/office/drawing/2014/main" id="{ABB51834-9815-DE4D-81CD-83106E985EEA}"/>
              </a:ext>
            </a:extLst>
          </p:cNvPr>
          <p:cNvSpPr txBox="1"/>
          <p:nvPr/>
        </p:nvSpPr>
        <p:spPr>
          <a:xfrm>
            <a:off x="1582499" y="2119634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NA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" name="Google Shape;411;p49">
            <a:extLst>
              <a:ext uri="{FF2B5EF4-FFF2-40B4-BE49-F238E27FC236}">
                <a16:creationId xmlns:a16="http://schemas.microsoft.com/office/drawing/2014/main" id="{CDF040C8-0A54-A84A-9343-5FEAC429C48F}"/>
              </a:ext>
            </a:extLst>
          </p:cNvPr>
          <p:cNvSpPr txBox="1"/>
          <p:nvPr/>
        </p:nvSpPr>
        <p:spPr>
          <a:xfrm>
            <a:off x="2523774" y="21196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" name="Google Shape;412;p49">
            <a:extLst>
              <a:ext uri="{FF2B5EF4-FFF2-40B4-BE49-F238E27FC236}">
                <a16:creationId xmlns:a16="http://schemas.microsoft.com/office/drawing/2014/main" id="{AD8253E6-BD35-E545-AE78-D081DFC1E204}"/>
              </a:ext>
            </a:extLst>
          </p:cNvPr>
          <p:cNvSpPr txBox="1"/>
          <p:nvPr/>
        </p:nvSpPr>
        <p:spPr>
          <a:xfrm>
            <a:off x="2523774" y="11637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" name="Google Shape;413;p49">
            <a:extLst>
              <a:ext uri="{FF2B5EF4-FFF2-40B4-BE49-F238E27FC236}">
                <a16:creationId xmlns:a16="http://schemas.microsoft.com/office/drawing/2014/main" id="{BE59C141-3B14-3243-9D41-A60CDF461E9F}"/>
              </a:ext>
            </a:extLst>
          </p:cNvPr>
          <p:cNvSpPr txBox="1"/>
          <p:nvPr/>
        </p:nvSpPr>
        <p:spPr>
          <a:xfrm>
            <a:off x="2523774" y="307547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4" name="Google Shape;414;p49">
            <a:extLst>
              <a:ext uri="{FF2B5EF4-FFF2-40B4-BE49-F238E27FC236}">
                <a16:creationId xmlns:a16="http://schemas.microsoft.com/office/drawing/2014/main" id="{B5D39D19-F267-B748-96CB-639BC384AA45}"/>
              </a:ext>
            </a:extLst>
          </p:cNvPr>
          <p:cNvSpPr txBox="1"/>
          <p:nvPr/>
        </p:nvSpPr>
        <p:spPr>
          <a:xfrm>
            <a:off x="641224" y="30451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" name="Google Shape;415;p49">
            <a:extLst>
              <a:ext uri="{FF2B5EF4-FFF2-40B4-BE49-F238E27FC236}">
                <a16:creationId xmlns:a16="http://schemas.microsoft.com/office/drawing/2014/main" id="{41B3675A-CE32-9E41-B14F-A8D92484B7FB}"/>
              </a:ext>
            </a:extLst>
          </p:cNvPr>
          <p:cNvSpPr txBox="1"/>
          <p:nvPr/>
        </p:nvSpPr>
        <p:spPr>
          <a:xfrm>
            <a:off x="1582499" y="30755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" name="Google Shape;416;p49">
            <a:extLst>
              <a:ext uri="{FF2B5EF4-FFF2-40B4-BE49-F238E27FC236}">
                <a16:creationId xmlns:a16="http://schemas.microsoft.com/office/drawing/2014/main" id="{D71EACA2-CF31-C948-8813-3992AB37F79A}"/>
              </a:ext>
            </a:extLst>
          </p:cNvPr>
          <p:cNvSpPr txBox="1"/>
          <p:nvPr/>
        </p:nvSpPr>
        <p:spPr>
          <a:xfrm>
            <a:off x="641224" y="215002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" name="Google Shape;417;p49">
            <a:extLst>
              <a:ext uri="{FF2B5EF4-FFF2-40B4-BE49-F238E27FC236}">
                <a16:creationId xmlns:a16="http://schemas.microsoft.com/office/drawing/2014/main" id="{197B3B58-2F8F-F643-8BB5-7C8A56236205}"/>
              </a:ext>
            </a:extLst>
          </p:cNvPr>
          <p:cNvSpPr/>
          <p:nvPr/>
        </p:nvSpPr>
        <p:spPr>
          <a:xfrm>
            <a:off x="1550549" y="2114846"/>
            <a:ext cx="947400" cy="935100"/>
          </a:xfrm>
          <a:prstGeom prst="rect">
            <a:avLst/>
          </a:prstGeom>
          <a:noFill/>
          <a:ln w="38100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3256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CD453A2-B688-C54F-B210-388AC4F34C61}"/>
              </a:ext>
            </a:extLst>
          </p:cNvPr>
          <p:cNvSpPr/>
          <p:nvPr/>
        </p:nvSpPr>
        <p:spPr>
          <a:xfrm>
            <a:off x="439838" y="1984592"/>
            <a:ext cx="1200616" cy="1200616"/>
          </a:xfrm>
          <a:prstGeom prst="rect">
            <a:avLst/>
          </a:prstGeom>
          <a:solidFill>
            <a:schemeClr val="accent5">
              <a:alpha val="50000"/>
            </a:schemeClr>
          </a:solidFill>
          <a:ln w="28575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4257D6-1D0B-324B-B847-6870F0B8884C}"/>
              </a:ext>
            </a:extLst>
          </p:cNvPr>
          <p:cNvSpPr/>
          <p:nvPr/>
        </p:nvSpPr>
        <p:spPr>
          <a:xfrm>
            <a:off x="2835105" y="1984592"/>
            <a:ext cx="1200616" cy="1200616"/>
          </a:xfrm>
          <a:prstGeom prst="rect">
            <a:avLst/>
          </a:prstGeom>
          <a:solidFill>
            <a:schemeClr val="accent5">
              <a:alpha val="50000"/>
            </a:schemeClr>
          </a:solidFill>
          <a:ln w="28575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7D07E5-B396-2D42-812D-3583FF2C6983}"/>
              </a:ext>
            </a:extLst>
          </p:cNvPr>
          <p:cNvSpPr/>
          <p:nvPr/>
        </p:nvSpPr>
        <p:spPr>
          <a:xfrm>
            <a:off x="1640454" y="1657350"/>
            <a:ext cx="1200616" cy="1828800"/>
          </a:xfrm>
          <a:prstGeom prst="rect">
            <a:avLst/>
          </a:prstGeom>
          <a:solidFill>
            <a:schemeClr val="accent5">
              <a:alpha val="50000"/>
            </a:schemeClr>
          </a:solidFill>
          <a:ln w="28575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451;p51">
            <a:extLst>
              <a:ext uri="{FF2B5EF4-FFF2-40B4-BE49-F238E27FC236}">
                <a16:creationId xmlns:a16="http://schemas.microsoft.com/office/drawing/2014/main" id="{3663B04A-7425-A749-BCB1-CEB463E491D6}"/>
              </a:ext>
            </a:extLst>
          </p:cNvPr>
          <p:cNvSpPr txBox="1"/>
          <p:nvPr/>
        </p:nvSpPr>
        <p:spPr>
          <a:xfrm>
            <a:off x="598396" y="2122150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" name="Google Shape;451;p51">
            <a:extLst>
              <a:ext uri="{FF2B5EF4-FFF2-40B4-BE49-F238E27FC236}">
                <a16:creationId xmlns:a16="http://schemas.microsoft.com/office/drawing/2014/main" id="{571FBF3F-1E76-3B45-89D3-A3D20A815D86}"/>
              </a:ext>
            </a:extLst>
          </p:cNvPr>
          <p:cNvSpPr txBox="1"/>
          <p:nvPr/>
        </p:nvSpPr>
        <p:spPr>
          <a:xfrm>
            <a:off x="1799012" y="2109000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" name="Google Shape;451;p51">
            <a:extLst>
              <a:ext uri="{FF2B5EF4-FFF2-40B4-BE49-F238E27FC236}">
                <a16:creationId xmlns:a16="http://schemas.microsoft.com/office/drawing/2014/main" id="{C7FEC1C3-1949-5548-ADE6-CCF40F355416}"/>
              </a:ext>
            </a:extLst>
          </p:cNvPr>
          <p:cNvSpPr txBox="1"/>
          <p:nvPr/>
        </p:nvSpPr>
        <p:spPr>
          <a:xfrm>
            <a:off x="2999628" y="2109000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3" name="Google Shape;467;p51">
            <a:extLst>
              <a:ext uri="{FF2B5EF4-FFF2-40B4-BE49-F238E27FC236}">
                <a16:creationId xmlns:a16="http://schemas.microsoft.com/office/drawing/2014/main" id="{0A820214-8FAB-C245-838F-30656C7B58BB}"/>
              </a:ext>
            </a:extLst>
          </p:cNvPr>
          <p:cNvCxnSpPr/>
          <p:nvPr/>
        </p:nvCxnSpPr>
        <p:spPr>
          <a:xfrm rot="10800000" flipH="1">
            <a:off x="4356189" y="2566950"/>
            <a:ext cx="1133400" cy="4800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9B00978-1109-6F46-A4D8-6DDC2C6C06ED}"/>
              </a:ext>
            </a:extLst>
          </p:cNvPr>
          <p:cNvCxnSpPr/>
          <p:nvPr/>
        </p:nvCxnSpPr>
        <p:spPr>
          <a:xfrm>
            <a:off x="6667019" y="1543416"/>
            <a:ext cx="0" cy="2303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190A39-554C-D14B-A140-4366D8D459D7}"/>
              </a:ext>
            </a:extLst>
          </p:cNvPr>
          <p:cNvCxnSpPr/>
          <p:nvPr/>
        </p:nvCxnSpPr>
        <p:spPr>
          <a:xfrm>
            <a:off x="7513900" y="1543416"/>
            <a:ext cx="0" cy="23033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3030D3-7E2D-C74A-A255-B9A2357EC692}"/>
              </a:ext>
            </a:extLst>
          </p:cNvPr>
          <p:cNvCxnSpPr>
            <a:cxnSpLocks/>
          </p:cNvCxnSpPr>
          <p:nvPr/>
        </p:nvCxnSpPr>
        <p:spPr>
          <a:xfrm flipH="1">
            <a:off x="5797996" y="2249472"/>
            <a:ext cx="261219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43C030C-6E0A-1740-BCEC-E30DA73D15E5}"/>
              </a:ext>
            </a:extLst>
          </p:cNvPr>
          <p:cNvCxnSpPr>
            <a:cxnSpLocks/>
          </p:cNvCxnSpPr>
          <p:nvPr/>
        </p:nvCxnSpPr>
        <p:spPr>
          <a:xfrm flipH="1">
            <a:off x="5797997" y="3034500"/>
            <a:ext cx="261219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Google Shape;451;p51">
            <a:extLst>
              <a:ext uri="{FF2B5EF4-FFF2-40B4-BE49-F238E27FC236}">
                <a16:creationId xmlns:a16="http://schemas.microsoft.com/office/drawing/2014/main" id="{BAFCE671-5E50-EB46-9A55-CEC887FC9715}"/>
              </a:ext>
            </a:extLst>
          </p:cNvPr>
          <p:cNvSpPr txBox="1"/>
          <p:nvPr/>
        </p:nvSpPr>
        <p:spPr>
          <a:xfrm>
            <a:off x="6673418" y="1428712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4" name="Google Shape;451;p51">
            <a:extLst>
              <a:ext uri="{FF2B5EF4-FFF2-40B4-BE49-F238E27FC236}">
                <a16:creationId xmlns:a16="http://schemas.microsoft.com/office/drawing/2014/main" id="{6AD1A723-F7C8-CF4B-8CC7-FDCF7274E29B}"/>
              </a:ext>
            </a:extLst>
          </p:cNvPr>
          <p:cNvSpPr txBox="1"/>
          <p:nvPr/>
        </p:nvSpPr>
        <p:spPr>
          <a:xfrm>
            <a:off x="5709398" y="222589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451;p51">
            <a:extLst>
              <a:ext uri="{FF2B5EF4-FFF2-40B4-BE49-F238E27FC236}">
                <a16:creationId xmlns:a16="http://schemas.microsoft.com/office/drawing/2014/main" id="{23E4BBE4-214B-2540-942E-DE473A876753}"/>
              </a:ext>
            </a:extLst>
          </p:cNvPr>
          <p:cNvSpPr txBox="1"/>
          <p:nvPr/>
        </p:nvSpPr>
        <p:spPr>
          <a:xfrm>
            <a:off x="7533093" y="2225891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" name="Google Shape;451;p51">
            <a:extLst>
              <a:ext uri="{FF2B5EF4-FFF2-40B4-BE49-F238E27FC236}">
                <a16:creationId xmlns:a16="http://schemas.microsoft.com/office/drawing/2014/main" id="{080CEC8F-E0F6-934E-B80C-DA5343300D97}"/>
              </a:ext>
            </a:extLst>
          </p:cNvPr>
          <p:cNvSpPr txBox="1"/>
          <p:nvPr/>
        </p:nvSpPr>
        <p:spPr>
          <a:xfrm>
            <a:off x="6667019" y="3129407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" name="Google Shape;451;p51">
            <a:extLst>
              <a:ext uri="{FF2B5EF4-FFF2-40B4-BE49-F238E27FC236}">
                <a16:creationId xmlns:a16="http://schemas.microsoft.com/office/drawing/2014/main" id="{3168338C-4CBE-8748-B822-4DB31050C97A}"/>
              </a:ext>
            </a:extLst>
          </p:cNvPr>
          <p:cNvSpPr txBox="1"/>
          <p:nvPr/>
        </p:nvSpPr>
        <p:spPr>
          <a:xfrm>
            <a:off x="5767525" y="1442246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" name="Google Shape;451;p51">
            <a:extLst>
              <a:ext uri="{FF2B5EF4-FFF2-40B4-BE49-F238E27FC236}">
                <a16:creationId xmlns:a16="http://schemas.microsoft.com/office/drawing/2014/main" id="{D34662FD-9A94-804C-BE63-0D17273519B3}"/>
              </a:ext>
            </a:extLst>
          </p:cNvPr>
          <p:cNvSpPr txBox="1"/>
          <p:nvPr/>
        </p:nvSpPr>
        <p:spPr>
          <a:xfrm>
            <a:off x="7550519" y="3046507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9" name="Google Shape;451;p51">
            <a:extLst>
              <a:ext uri="{FF2B5EF4-FFF2-40B4-BE49-F238E27FC236}">
                <a16:creationId xmlns:a16="http://schemas.microsoft.com/office/drawing/2014/main" id="{7971CF8B-8573-084B-B605-519759336609}"/>
              </a:ext>
            </a:extLst>
          </p:cNvPr>
          <p:cNvSpPr txBox="1"/>
          <p:nvPr/>
        </p:nvSpPr>
        <p:spPr>
          <a:xfrm>
            <a:off x="6660621" y="2173449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" name="Google Shape;451;p51">
            <a:extLst>
              <a:ext uri="{FF2B5EF4-FFF2-40B4-BE49-F238E27FC236}">
                <a16:creationId xmlns:a16="http://schemas.microsoft.com/office/drawing/2014/main" id="{B38BCB55-C31F-C647-8709-4E5A15038D29}"/>
              </a:ext>
            </a:extLst>
          </p:cNvPr>
          <p:cNvSpPr txBox="1"/>
          <p:nvPr/>
        </p:nvSpPr>
        <p:spPr>
          <a:xfrm>
            <a:off x="5861182" y="3072009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" name="Google Shape;451;p51">
            <a:extLst>
              <a:ext uri="{FF2B5EF4-FFF2-40B4-BE49-F238E27FC236}">
                <a16:creationId xmlns:a16="http://schemas.microsoft.com/office/drawing/2014/main" id="{E68E298E-63E4-8C44-A2CB-430C5DBF39FB}"/>
              </a:ext>
            </a:extLst>
          </p:cNvPr>
          <p:cNvSpPr txBox="1"/>
          <p:nvPr/>
        </p:nvSpPr>
        <p:spPr>
          <a:xfrm>
            <a:off x="7513900" y="1442246"/>
            <a:ext cx="8835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Quattrocento Sans"/>
                <a:ea typeface="Quattrocento Sans"/>
                <a:cs typeface="Quattrocento Sans"/>
                <a:sym typeface="Quattrocento Sans"/>
              </a:rPr>
              <a:t>0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1622034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492;p54">
            <a:extLst>
              <a:ext uri="{FF2B5EF4-FFF2-40B4-BE49-F238E27FC236}">
                <a16:creationId xmlns:a16="http://schemas.microsoft.com/office/drawing/2014/main" id="{F3F1E157-A50A-FD43-B2C8-EE60AD1C4E8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999226"/>
            <a:ext cx="8839201" cy="67489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00;p37">
            <a:extLst>
              <a:ext uri="{FF2B5EF4-FFF2-40B4-BE49-F238E27FC236}">
                <a16:creationId xmlns:a16="http://schemas.microsoft.com/office/drawing/2014/main" id="{2F3D3689-83C0-4147-910F-4411543C171E}"/>
              </a:ext>
            </a:extLst>
          </p:cNvPr>
          <p:cNvSpPr/>
          <p:nvPr/>
        </p:nvSpPr>
        <p:spPr>
          <a:xfrm>
            <a:off x="7406500" y="1028125"/>
            <a:ext cx="1574247" cy="670500"/>
          </a:xfrm>
          <a:prstGeom prst="rect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" name="Google Shape;301;p37">
            <a:extLst>
              <a:ext uri="{FF2B5EF4-FFF2-40B4-BE49-F238E27FC236}">
                <a16:creationId xmlns:a16="http://schemas.microsoft.com/office/drawing/2014/main" id="{0A88AA82-14FD-0144-8013-FE92F64C79F4}"/>
              </a:ext>
            </a:extLst>
          </p:cNvPr>
          <p:cNvCxnSpPr>
            <a:cxnSpLocks/>
          </p:cNvCxnSpPr>
          <p:nvPr/>
        </p:nvCxnSpPr>
        <p:spPr>
          <a:xfrm flipV="1">
            <a:off x="6689564" y="1898501"/>
            <a:ext cx="964737" cy="800249"/>
          </a:xfrm>
          <a:prstGeom prst="straightConnector1">
            <a:avLst/>
          </a:prstGeom>
          <a:noFill/>
          <a:ln w="28575" cap="flat" cmpd="sng">
            <a:solidFill>
              <a:srgbClr val="FFB958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" name="Google Shape;302;p37">
            <a:extLst>
              <a:ext uri="{FF2B5EF4-FFF2-40B4-BE49-F238E27FC236}">
                <a16:creationId xmlns:a16="http://schemas.microsoft.com/office/drawing/2014/main" id="{44B77F55-B6BA-904C-99C0-FB60EAA05A70}"/>
              </a:ext>
            </a:extLst>
          </p:cNvPr>
          <p:cNvSpPr txBox="1">
            <a:spLocks noGrp="1"/>
          </p:cNvSpPr>
          <p:nvPr/>
        </p:nvSpPr>
        <p:spPr>
          <a:xfrm>
            <a:off x="3852920" y="2715601"/>
            <a:ext cx="5127827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en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on-spatial errors + spatial errors</a:t>
            </a:r>
            <a:endParaRPr sz="20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002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86E8A-5D0E-FA42-855E-4C1417C6D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j-lt"/>
              </a:rPr>
              <a:t>ResultS</a:t>
            </a:r>
            <a:endParaRPr lang="en-US" dirty="0">
              <a:latin typeface="+mj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F19F1-8B47-044D-A8A8-E67FE2BF2B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20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D316F0-D48B-B545-A6C4-CB7D702D7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629285"/>
            <a:ext cx="8178799" cy="388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307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D316F0-D48B-B545-A6C4-CB7D702D7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629285"/>
            <a:ext cx="8178799" cy="3884928"/>
          </a:xfrm>
          <a:prstGeom prst="rect">
            <a:avLst/>
          </a:prstGeom>
        </p:spPr>
      </p:pic>
      <p:sp>
        <p:nvSpPr>
          <p:cNvPr id="4" name="Google Shape;302;p37">
            <a:extLst>
              <a:ext uri="{FF2B5EF4-FFF2-40B4-BE49-F238E27FC236}">
                <a16:creationId xmlns:a16="http://schemas.microsoft.com/office/drawing/2014/main" id="{8EA20AA4-3CAA-144A-920D-E38309DFDBDA}"/>
              </a:ext>
            </a:extLst>
          </p:cNvPr>
          <p:cNvSpPr txBox="1">
            <a:spLocks noGrp="1"/>
          </p:cNvSpPr>
          <p:nvPr/>
        </p:nvSpPr>
        <p:spPr>
          <a:xfrm>
            <a:off x="5339317" y="104717"/>
            <a:ext cx="5127827" cy="6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 b="0" i="0" u="none" strike="noStrike" cap="non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45720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nonspatial vs spatial</a:t>
            </a:r>
            <a:endParaRPr sz="2000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BD67C7-C706-D043-9DEA-8BC0552588DA}"/>
              </a:ext>
            </a:extLst>
          </p:cNvPr>
          <p:cNvSpPr/>
          <p:nvPr/>
        </p:nvSpPr>
        <p:spPr>
          <a:xfrm>
            <a:off x="5588000" y="184123"/>
            <a:ext cx="2607037" cy="50928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776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D316F0-D48B-B545-A6C4-CB7D702D7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629285"/>
            <a:ext cx="8178799" cy="38849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ABFC446-10E3-B64C-9C88-521684B49090}"/>
              </a:ext>
            </a:extLst>
          </p:cNvPr>
          <p:cNvSpPr/>
          <p:nvPr/>
        </p:nvSpPr>
        <p:spPr>
          <a:xfrm>
            <a:off x="810228" y="2141316"/>
            <a:ext cx="5069711" cy="107644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68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D316F0-D48B-B545-A6C4-CB7D702D7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629285"/>
            <a:ext cx="8178799" cy="388492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ABFC446-10E3-B64C-9C88-521684B49090}"/>
              </a:ext>
            </a:extLst>
          </p:cNvPr>
          <p:cNvSpPr/>
          <p:nvPr/>
        </p:nvSpPr>
        <p:spPr>
          <a:xfrm>
            <a:off x="902826" y="1041721"/>
            <a:ext cx="5069711" cy="50928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137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30573-7DCF-B240-8DCC-FCA524F97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Transit Market Areas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9DA08CD-D2E7-7748-BE93-9313259B2B00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5" b="14711"/>
          <a:stretch/>
        </p:blipFill>
        <p:spPr bwMode="auto">
          <a:xfrm>
            <a:off x="457200" y="1200151"/>
            <a:ext cx="4053507" cy="3747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2A192B13-EC59-0241-8211-8FA92D09FEC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54"/>
          <a:stretch/>
        </p:blipFill>
        <p:spPr bwMode="auto">
          <a:xfrm>
            <a:off x="4212056" y="1363176"/>
            <a:ext cx="6163656" cy="1208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9F6DA2-E6CB-BD4C-95AF-D6AB941C3422}"/>
              </a:ext>
            </a:extLst>
          </p:cNvPr>
          <p:cNvSpPr txBox="1"/>
          <p:nvPr/>
        </p:nvSpPr>
        <p:spPr>
          <a:xfrm>
            <a:off x="4721087" y="2902227"/>
            <a:ext cx="39657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spatial distribution of ridership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how should we allocate service?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communication tool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Transportation Policy Plan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6756048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2D316F0-D48B-B545-A6C4-CB7D702D7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629285"/>
            <a:ext cx="8178799" cy="388492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88A0BD-1396-F841-BFF5-0CEDE78B565B}"/>
              </a:ext>
            </a:extLst>
          </p:cNvPr>
          <p:cNvSpPr/>
          <p:nvPr/>
        </p:nvSpPr>
        <p:spPr>
          <a:xfrm>
            <a:off x="877426" y="1613221"/>
            <a:ext cx="5069711" cy="50928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5710C0-3210-E946-86B7-892F12DE7658}"/>
              </a:ext>
            </a:extLst>
          </p:cNvPr>
          <p:cNvSpPr/>
          <p:nvPr/>
        </p:nvSpPr>
        <p:spPr>
          <a:xfrm>
            <a:off x="877426" y="3200399"/>
            <a:ext cx="5069711" cy="131381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064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274F8-9376-4047-99C3-F380513F8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Takeaway: Housing units occupied by renters</a:t>
            </a:r>
          </a:p>
        </p:txBody>
      </p:sp>
      <p:pic>
        <p:nvPicPr>
          <p:cNvPr id="5" name="Content Placeholder 4" descr="A picture containing toy&#10;&#10;Description automatically generated">
            <a:extLst>
              <a:ext uri="{FF2B5EF4-FFF2-40B4-BE49-F238E27FC236}">
                <a16:creationId xmlns:a16="http://schemas.microsoft.com/office/drawing/2014/main" id="{5822D402-445A-7A43-A47D-B1989CC6F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040662"/>
            <a:ext cx="3935375" cy="3935375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C95F3F-510F-D144-B5FF-0745D1944B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232"/>
          <a:stretch/>
        </p:blipFill>
        <p:spPr>
          <a:xfrm>
            <a:off x="0" y="1040662"/>
            <a:ext cx="9144000" cy="4102838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746BB79-4A91-BE48-9440-82FB804194A4}"/>
              </a:ext>
            </a:extLst>
          </p:cNvPr>
          <p:cNvSpPr txBox="1">
            <a:spLocks/>
          </p:cNvSpPr>
          <p:nvPr/>
        </p:nvSpPr>
        <p:spPr>
          <a:xfrm>
            <a:off x="4520387" y="1277492"/>
            <a:ext cx="4038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68" indent="-257168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557199" indent="-214308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857228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75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200120" indent="-171446" algn="l" defTabSz="342892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1543012" indent="-171446" algn="l" defTabSz="342892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1885903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7" indent="-171446" algn="l" defTabSz="342892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latin typeface="+mn-lt"/>
                <a:cs typeface="Calibri" panose="020F0502020204030204" pitchFamily="34" charset="0"/>
              </a:rPr>
              <a:t>most </a:t>
            </a:r>
            <a:r>
              <a:rPr lang="en-US" dirty="0">
                <a:latin typeface="+mn-lt"/>
                <a:cs typeface="Calibri" panose="020F0502020204030204" pitchFamily="34" charset="0"/>
              </a:rPr>
              <a:t>significant positive predictor of ridership in the model!</a:t>
            </a:r>
          </a:p>
          <a:p>
            <a:r>
              <a:rPr lang="en-US" dirty="0">
                <a:latin typeface="+mn-lt"/>
                <a:cs typeface="Calibri" panose="020F0502020204030204" pitchFamily="34" charset="0"/>
              </a:rPr>
              <a:t>more tightly clustered than other predictors</a:t>
            </a:r>
          </a:p>
          <a:p>
            <a:r>
              <a:rPr lang="en-US" dirty="0">
                <a:latin typeface="+mn-lt"/>
                <a:cs typeface="Calibri" panose="020F0502020204030204" pitchFamily="34" charset="0"/>
              </a:rPr>
              <a:t>related to income, age, student status, </a:t>
            </a:r>
            <a:r>
              <a:rPr lang="en-US" dirty="0" err="1">
                <a:latin typeface="+mn-lt"/>
                <a:cs typeface="Calibri" panose="020F0502020204030204" pitchFamily="34" charset="0"/>
              </a:rPr>
              <a:t>etc</a:t>
            </a:r>
            <a:endParaRPr lang="en-US" dirty="0">
              <a:latin typeface="+mn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4556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CE4D1-D7A4-FE44-A86D-88DEE4A1C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Takeaway: Each predictor tells a different story </a:t>
            </a:r>
          </a:p>
        </p:txBody>
      </p:sp>
      <p:pic>
        <p:nvPicPr>
          <p:cNvPr id="5" name="Content Placeholder 4" descr="A picture containing sitting, colorful&#10;&#10;Description automatically generated">
            <a:extLst>
              <a:ext uri="{FF2B5EF4-FFF2-40B4-BE49-F238E27FC236}">
                <a16:creationId xmlns:a16="http://schemas.microsoft.com/office/drawing/2014/main" id="{9915F0FA-296A-6C4E-9F52-8F718F065E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281" b="50126"/>
          <a:stretch/>
        </p:blipFill>
        <p:spPr>
          <a:xfrm>
            <a:off x="170626" y="1474381"/>
            <a:ext cx="2980522" cy="2989804"/>
          </a:xfrm>
        </p:spPr>
      </p:pic>
      <p:pic>
        <p:nvPicPr>
          <p:cNvPr id="6" name="Content Placeholder 4" descr="A picture containing sitting, colorful&#10;&#10;Description automatically generated">
            <a:extLst>
              <a:ext uri="{FF2B5EF4-FFF2-40B4-BE49-F238E27FC236}">
                <a16:creationId xmlns:a16="http://schemas.microsoft.com/office/drawing/2014/main" id="{B74658AB-040F-5647-A9DE-825273333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" t="50126" r="185"/>
          <a:stretch/>
        </p:blipFill>
        <p:spPr>
          <a:xfrm>
            <a:off x="3151148" y="1537598"/>
            <a:ext cx="5992852" cy="3001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1827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0AE99-7FD4-B040-AE10-247EE03CD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Takeaway: Spatial model gives better fit</a:t>
            </a:r>
          </a:p>
        </p:txBody>
      </p:sp>
      <p:pic>
        <p:nvPicPr>
          <p:cNvPr id="4" name="Content Placeholder 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6A5EA440-2BFF-764A-846C-C90CCF438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728"/>
          <a:stretch/>
        </p:blipFill>
        <p:spPr>
          <a:xfrm>
            <a:off x="0" y="1200151"/>
            <a:ext cx="9345506" cy="404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9264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58363-5533-8242-8C95-D136732C3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Takeaway: Spatial models reveal different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B33BE-93CC-2240-AA0B-F209F5DDE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2317749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+mn-lt"/>
              </a:rPr>
              <a:t>Predictors which are </a:t>
            </a:r>
            <a:r>
              <a:rPr lang="en-US" b="1" i="1" dirty="0">
                <a:latin typeface="+mn-lt"/>
              </a:rPr>
              <a:t>less</a:t>
            </a:r>
            <a:r>
              <a:rPr lang="en-US" b="1" dirty="0">
                <a:latin typeface="+mn-lt"/>
              </a:rPr>
              <a:t> important in spatial models</a:t>
            </a:r>
          </a:p>
          <a:p>
            <a:pPr lvl="1"/>
            <a:r>
              <a:rPr lang="en-US" sz="2100" dirty="0">
                <a:latin typeface="+mn-lt"/>
              </a:rPr>
              <a:t>Population density </a:t>
            </a:r>
          </a:p>
          <a:p>
            <a:pPr lvl="1"/>
            <a:r>
              <a:rPr lang="en-US" sz="2100" dirty="0">
                <a:latin typeface="+mn-lt"/>
              </a:rPr>
              <a:t>Less focus on ”prerequisite” variables</a:t>
            </a:r>
          </a:p>
          <a:p>
            <a:pPr marL="0" indent="0">
              <a:buNone/>
            </a:pPr>
            <a:endParaRPr lang="en-US" b="1" dirty="0">
              <a:latin typeface="+mn-lt"/>
            </a:endParaRPr>
          </a:p>
          <a:p>
            <a:r>
              <a:rPr lang="en-US" b="1" dirty="0">
                <a:latin typeface="+mn-lt"/>
              </a:rPr>
              <a:t>Predictors which are </a:t>
            </a:r>
            <a:r>
              <a:rPr lang="en-US" b="1" i="1" dirty="0">
                <a:latin typeface="+mn-lt"/>
              </a:rPr>
              <a:t>more</a:t>
            </a:r>
            <a:r>
              <a:rPr lang="en-US" b="1" dirty="0">
                <a:latin typeface="+mn-lt"/>
              </a:rPr>
              <a:t> important in spatial models</a:t>
            </a:r>
          </a:p>
          <a:p>
            <a:pPr lvl="1"/>
            <a:r>
              <a:rPr lang="en-US" sz="2100" dirty="0">
                <a:latin typeface="+mn-lt"/>
              </a:rPr>
              <a:t>Median household income</a:t>
            </a:r>
          </a:p>
          <a:p>
            <a:pPr lvl="1"/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B3C0CB-0C8B-744C-9BEA-9ED85CE2A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855" b="26626"/>
          <a:stretch/>
        </p:blipFill>
        <p:spPr>
          <a:xfrm>
            <a:off x="-1927807" y="4051941"/>
            <a:ext cx="11219364" cy="40069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8821B36-7B0D-7A4F-9CC3-25DD94A9FAFA}"/>
              </a:ext>
            </a:extLst>
          </p:cNvPr>
          <p:cNvSpPr/>
          <p:nvPr/>
        </p:nvSpPr>
        <p:spPr>
          <a:xfrm>
            <a:off x="5258927" y="3997643"/>
            <a:ext cx="3885074" cy="50928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C8ED19-2993-8844-8BEC-302CE2AB81DB}"/>
              </a:ext>
            </a:extLst>
          </p:cNvPr>
          <p:cNvSpPr txBox="1"/>
          <p:nvPr/>
        </p:nvSpPr>
        <p:spPr>
          <a:xfrm>
            <a:off x="5829300" y="3517900"/>
            <a:ext cx="28575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nonspatial	 vs	 spatial </a:t>
            </a:r>
          </a:p>
        </p:txBody>
      </p:sp>
    </p:spTree>
    <p:extLst>
      <p:ext uri="{BB962C8B-B14F-4D97-AF65-F5344CB8AC3E}">
        <p14:creationId xmlns:p14="http://schemas.microsoft.com/office/powerpoint/2010/main" val="13192664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3BB74-69CC-7641-A188-A4C79BAD2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0698B-B9B3-4C4E-87DB-2EB21FBF5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+mn-lt"/>
              </a:rPr>
              <a:t>Key points</a:t>
            </a:r>
          </a:p>
          <a:p>
            <a:pPr lvl="1"/>
            <a:r>
              <a:rPr lang="en-US" dirty="0">
                <a:latin typeface="+mn-lt"/>
              </a:rPr>
              <a:t>Percent renters</a:t>
            </a:r>
          </a:p>
          <a:p>
            <a:pPr lvl="1"/>
            <a:r>
              <a:rPr lang="en-US" dirty="0">
                <a:latin typeface="+mn-lt"/>
              </a:rPr>
              <a:t>Variety of demographic predictors</a:t>
            </a:r>
          </a:p>
          <a:p>
            <a:pPr lvl="1"/>
            <a:r>
              <a:rPr lang="en-US" dirty="0">
                <a:latin typeface="+mn-lt"/>
              </a:rPr>
              <a:t>Spatial model is a better fit</a:t>
            </a:r>
          </a:p>
          <a:p>
            <a:pPr lvl="1"/>
            <a:r>
              <a:rPr lang="en-US" dirty="0">
                <a:latin typeface="+mn-lt"/>
              </a:rPr>
              <a:t>Spatial model can show new patterns</a:t>
            </a:r>
          </a:p>
          <a:p>
            <a:r>
              <a:rPr lang="en-US" dirty="0">
                <a:latin typeface="+mn-lt"/>
              </a:rPr>
              <a:t>TRB</a:t>
            </a:r>
          </a:p>
          <a:p>
            <a:r>
              <a:rPr lang="en-US" dirty="0">
                <a:latin typeface="+mn-lt"/>
              </a:rPr>
              <a:t>Share and apply at Metro Transit</a:t>
            </a:r>
          </a:p>
          <a:p>
            <a:pPr marL="342891" lvl="1" indent="0">
              <a:buNone/>
            </a:pPr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620193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206FA-902E-874E-970F-CD790B4D4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</a:t>
            </a:r>
            <a:r>
              <a:rPr lang="en-US" dirty="0" err="1"/>
              <a:t>yoU</a:t>
            </a:r>
            <a:r>
              <a:rPr lang="en-US" dirty="0"/>
              <a:t>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FC408-73FB-E748-8C39-23D8D2CE8C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867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76BC80DA-AE4A-1D4E-AE15-D86679B6F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1" y="1860549"/>
            <a:ext cx="8496300" cy="123825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41157694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8A9EE5-0F89-0340-BE78-06E0EA65F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" y="1979660"/>
            <a:ext cx="8547100" cy="1184179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27614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41DA5-8405-3B4B-A5E3-442096E7F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2487"/>
            <a:ext cx="8229600" cy="4566774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cs typeface="Calibri" panose="020F0502020204030204" pitchFamily="34" charset="0"/>
              </a:rPr>
              <a:t>Ridership = </a:t>
            </a:r>
            <a:br>
              <a:rPr lang="en-US" dirty="0">
                <a:latin typeface="+mj-lt"/>
                <a:cs typeface="Calibri" panose="020F0502020204030204" pitchFamily="34" charset="0"/>
              </a:rPr>
            </a:br>
            <a:r>
              <a:rPr lang="en-US" dirty="0">
                <a:latin typeface="+mj-lt"/>
                <a:cs typeface="Calibri" panose="020F0502020204030204" pitchFamily="34" charset="0"/>
              </a:rPr>
              <a:t>0.65 * Population Density + </a:t>
            </a:r>
            <a:br>
              <a:rPr lang="en-US" dirty="0">
                <a:latin typeface="+mj-lt"/>
                <a:cs typeface="Calibri" panose="020F0502020204030204" pitchFamily="34" charset="0"/>
              </a:rPr>
            </a:br>
            <a:r>
              <a:rPr lang="en-US" dirty="0">
                <a:latin typeface="+mj-lt"/>
                <a:cs typeface="Calibri" panose="020F0502020204030204" pitchFamily="34" charset="0"/>
              </a:rPr>
              <a:t>0.20 * Employment Density + </a:t>
            </a:r>
            <a:br>
              <a:rPr lang="en-US" dirty="0">
                <a:latin typeface="+mj-lt"/>
                <a:cs typeface="Calibri" panose="020F0502020204030204" pitchFamily="34" charset="0"/>
              </a:rPr>
            </a:br>
            <a:r>
              <a:rPr lang="en-US" dirty="0">
                <a:latin typeface="+mj-lt"/>
                <a:cs typeface="Calibri" panose="020F0502020204030204" pitchFamily="34" charset="0"/>
              </a:rPr>
              <a:t>0.11 * Automobile Deficit + </a:t>
            </a:r>
            <a:br>
              <a:rPr lang="en-US" dirty="0">
                <a:latin typeface="+mj-lt"/>
                <a:cs typeface="Calibri" panose="020F0502020204030204" pitchFamily="34" charset="0"/>
              </a:rPr>
            </a:br>
            <a:r>
              <a:rPr lang="en-US" dirty="0">
                <a:latin typeface="+mj-lt"/>
                <a:cs typeface="Calibri" panose="020F0502020204030204" pitchFamily="34" charset="0"/>
              </a:rPr>
              <a:t>0.23 * Intersection Density </a:t>
            </a:r>
            <a:br>
              <a:rPr lang="en-US" dirty="0">
                <a:latin typeface="+mj-lt"/>
                <a:cs typeface="Calibri" panose="020F0502020204030204" pitchFamily="34" charset="0"/>
              </a:rPr>
            </a:br>
            <a:endParaRPr lang="en-US" dirty="0">
              <a:latin typeface="+mj-lt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148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86E8A-5D0E-FA42-855E-4C1417C6D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F19F1-8B47-044D-A8A8-E67FE2BF2B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99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79C39-B51A-0548-A160-F227B2B8A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1331" y="778651"/>
            <a:ext cx="3995529" cy="74766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j-lt"/>
              </a:rPr>
              <a:t>Incorporate more demographic predictors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F5E3C0B-8BF3-D94A-971C-583A526CF2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0083" r="48656"/>
          <a:stretch/>
        </p:blipFill>
        <p:spPr>
          <a:xfrm>
            <a:off x="-356573" y="550051"/>
            <a:ext cx="4560825" cy="45934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C882EB-9C73-114A-8130-A953EE8E1A1E}"/>
              </a:ext>
            </a:extLst>
          </p:cNvPr>
          <p:cNvSpPr txBox="1"/>
          <p:nvPr/>
        </p:nvSpPr>
        <p:spPr>
          <a:xfrm>
            <a:off x="4572000" y="1694587"/>
            <a:ext cx="359796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transit riders tend to be more diverse than background population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i="1" dirty="0"/>
              <a:t>leverage what we know about ridership and the region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005493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9C0AD-AA02-AD4C-B23C-2675540D3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06308"/>
            <a:ext cx="3889161" cy="74766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+mj-lt"/>
                <a:cs typeface="Calibri" panose="020F0502020204030204" pitchFamily="34" charset="0"/>
              </a:rPr>
              <a:t>Include spatial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ABE95-914C-C844-BA80-478E6D70B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05053"/>
            <a:ext cx="3568148" cy="1296564"/>
          </a:xfrm>
        </p:spPr>
        <p:txBody>
          <a:bodyPr>
            <a:normAutofit fontScale="92500" lnSpcReduction="20000"/>
          </a:bodyPr>
          <a:lstStyle/>
          <a:p>
            <a:r>
              <a:rPr lang="en-US" sz="2300" i="1" dirty="0">
                <a:latin typeface="Calibri" panose="020F0502020204030204" pitchFamily="34" charset="0"/>
                <a:cs typeface="Calibri" panose="020F0502020204030204" pitchFamily="34" charset="0"/>
              </a:rPr>
              <a:t>ridership is inherently spatial!</a:t>
            </a:r>
          </a:p>
          <a:p>
            <a:r>
              <a:rPr lang="en-US" sz="2300" i="1" dirty="0">
                <a:latin typeface="Calibri" panose="020F0502020204030204" pitchFamily="34" charset="0"/>
                <a:cs typeface="Calibri" panose="020F0502020204030204" pitchFamily="34" charset="0"/>
              </a:rPr>
              <a:t>spatial autocorrelation</a:t>
            </a:r>
          </a:p>
          <a:p>
            <a:r>
              <a:rPr lang="en-US" sz="2300" i="1" dirty="0">
                <a:latin typeface="Calibri" panose="020F0502020204030204" pitchFamily="34" charset="0"/>
                <a:cs typeface="Calibri" panose="020F0502020204030204" pitchFamily="34" charset="0"/>
              </a:rPr>
              <a:t>statistical methods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38A5A619-2E4C-0B45-8D0E-5BB9485F17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86"/>
          <a:stretch/>
        </p:blipFill>
        <p:spPr>
          <a:xfrm>
            <a:off x="4346361" y="452487"/>
            <a:ext cx="4605833" cy="474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11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9C0AD-AA02-AD4C-B23C-2675540D3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06308"/>
            <a:ext cx="3889161" cy="747664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Census geography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ABE95-914C-C844-BA80-478E6D70B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05053"/>
            <a:ext cx="3568148" cy="1884476"/>
          </a:xfrm>
        </p:spPr>
        <p:txBody>
          <a:bodyPr>
            <a:normAutofit/>
          </a:bodyPr>
          <a:lstStyle/>
          <a:p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census geography tends to be bounded by major roadways</a:t>
            </a:r>
          </a:p>
          <a:p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how can we aggregate bus stops to block groups?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52AF6C6-C430-5347-83B3-33A0A37AA7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910" y="1200151"/>
            <a:ext cx="4519832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9981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86E8A-5D0E-FA42-855E-4C1417C6D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  <a:cs typeface="Calibri" panose="020F0502020204030204" pitchFamily="34" charset="0"/>
              </a:rPr>
              <a:t>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46331B-D820-7C44-9CA6-005E71CDCF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079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7" id="{1A5A4BC4-2C40-374B-8161-3D9FC492C249}" vid="{5F121404-789E-9546-8C99-96AE6CEEF8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444</Words>
  <Application>Microsoft Macintosh PowerPoint</Application>
  <PresentationFormat>On-screen Show (16:9)</PresentationFormat>
  <Paragraphs>122</Paragraphs>
  <Slides>38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Quattrocento Sans</vt:lpstr>
      <vt:lpstr>Office Theme</vt:lpstr>
      <vt:lpstr>Geographic Direct Demand Model of Transit Ridership</vt:lpstr>
      <vt:lpstr>Background</vt:lpstr>
      <vt:lpstr>Transit Market Areas</vt:lpstr>
      <vt:lpstr>Ridership =  0.65 * Population Density +  0.20 * Employment Density +  0.11 * Automobile Deficit +  0.23 * Intersection Density  </vt:lpstr>
      <vt:lpstr>Goals</vt:lpstr>
      <vt:lpstr>Incorporate more demographic predictors</vt:lpstr>
      <vt:lpstr>Include spatial information</vt:lpstr>
      <vt:lpstr>Census geography</vt:lpstr>
      <vt:lpstr>Data</vt:lpstr>
      <vt:lpstr>Demographics       Ridership</vt:lpstr>
      <vt:lpstr>The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CAR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Takeaway: Housing units occupied by renters</vt:lpstr>
      <vt:lpstr>Takeaway: Each predictor tells a different story </vt:lpstr>
      <vt:lpstr>Takeaway: Spatial model gives better fit</vt:lpstr>
      <vt:lpstr>Takeaway: Spatial models reveal different patterns</vt:lpstr>
      <vt:lpstr>Conclusions</vt:lpstr>
      <vt:lpstr>Thank yoU!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Geographic Direct Demand Model of Transit Ridership</dc:title>
  <dc:creator>Raven McKnight</dc:creator>
  <cp:lastModifiedBy>Raven McKnight</cp:lastModifiedBy>
  <cp:revision>14</cp:revision>
  <dcterms:created xsi:type="dcterms:W3CDTF">2020-08-11T03:42:42Z</dcterms:created>
  <dcterms:modified xsi:type="dcterms:W3CDTF">2020-08-11T11:57:16Z</dcterms:modified>
</cp:coreProperties>
</file>

<file path=docProps/thumbnail.jpeg>
</file>